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56" r:id="rId3"/>
    <p:sldId id="265" r:id="rId4"/>
    <p:sldId id="262" r:id="rId5"/>
    <p:sldId id="258" r:id="rId6"/>
    <p:sldId id="279" r:id="rId7"/>
    <p:sldId id="274" r:id="rId8"/>
    <p:sldId id="277" r:id="rId9"/>
    <p:sldId id="280" r:id="rId10"/>
    <p:sldId id="291" r:id="rId11"/>
    <p:sldId id="273" r:id="rId12"/>
    <p:sldId id="272" r:id="rId13"/>
    <p:sldId id="282" r:id="rId14"/>
    <p:sldId id="283" r:id="rId15"/>
    <p:sldId id="292" r:id="rId16"/>
    <p:sldId id="266" r:id="rId17"/>
    <p:sldId id="267" r:id="rId18"/>
    <p:sldId id="284" r:id="rId19"/>
    <p:sldId id="285" r:id="rId20"/>
    <p:sldId id="286" r:id="rId21"/>
    <p:sldId id="287" r:id="rId22"/>
    <p:sldId id="288" r:id="rId23"/>
    <p:sldId id="268" r:id="rId24"/>
    <p:sldId id="269" r:id="rId25"/>
    <p:sldId id="293" r:id="rId26"/>
    <p:sldId id="270" r:id="rId27"/>
    <p:sldId id="271" r:id="rId28"/>
    <p:sldId id="275" r:id="rId29"/>
    <p:sldId id="276" r:id="rId30"/>
    <p:sldId id="260" r:id="rId31"/>
  </p:sldIdLst>
  <p:sldSz cx="10080625" cy="5670550"/>
  <p:notesSz cx="7559675" cy="10691813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venir LT Pro 55 Roman" panose="020B0503020203020204" pitchFamily="34" charset="-18"/>
      <p:regular r:id="rId37"/>
      <p:bold r:id="rId38"/>
      <p:italic r:id="rId39"/>
      <p:boldItalic r:id="rId40"/>
    </p:embeddedFont>
  </p:embeddedFontLst>
  <p:defaultTextStyle>
    <a:defPPr>
      <a:defRPr lang="cs-CZ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930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77" y="5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178C9-8A68-4D6C-B906-C4D263C8C57F}" type="datetimeFigureOut">
              <a:rPr lang="cs-CZ" smtClean="0"/>
              <a:t>11.05.2018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2D15E-DE34-4863-A5DD-3D774A99B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579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400" b="1" i="0" cap="none" baseline="0">
                <a:solidFill>
                  <a:schemeClr val="bg1"/>
                </a:solidFill>
                <a:latin typeface="Avenir LT Pro 55 Roman" panose="020B0503020203020204" pitchFamily="34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784976" cy="3744416"/>
          </a:xfrm>
        </p:spPr>
        <p:txBody>
          <a:bodyPr/>
          <a:lstStyle>
            <a:lvl1pPr>
              <a:defRPr sz="2200" b="1" i="0" baseline="0">
                <a:solidFill>
                  <a:srgbClr val="0068A2"/>
                </a:solidFill>
                <a:latin typeface="Avenir LT Pro 55 Roman" panose="020B0503020203020204" pitchFamily="34" charset="-18"/>
              </a:defRPr>
            </a:lvl1pPr>
            <a:lvl2pPr marL="644400" indent="-285750">
              <a:buClr>
                <a:srgbClr val="5A5A5A"/>
              </a:buClr>
              <a:buFontTx/>
              <a:buChar char="■"/>
              <a:defRPr baseline="0">
                <a:solidFill>
                  <a:srgbClr val="5A5A5A"/>
                </a:solidFill>
                <a:latin typeface="Avenir LT Pro 55 Roman" panose="020B0503020203020204" pitchFamily="34" charset="-18"/>
              </a:defRPr>
            </a:lvl2pPr>
            <a:lvl3pPr marL="936000" indent="-285750">
              <a:buClr>
                <a:srgbClr val="5A5A5A"/>
              </a:buClr>
              <a:buFontTx/>
              <a:buChar char="■"/>
              <a:defRPr sz="1600">
                <a:solidFill>
                  <a:srgbClr val="5A5A5A"/>
                </a:solidFill>
                <a:latin typeface="Avenir LT Pro 55 Roman" panose="020B0503020203020204" pitchFamily="34" charset="-18"/>
              </a:defRPr>
            </a:lvl3pPr>
            <a:lvl4pPr marL="1188000" indent="-285750">
              <a:buClr>
                <a:srgbClr val="5A5A5A"/>
              </a:buClr>
              <a:buFontTx/>
              <a:buChar char="■"/>
              <a:defRPr sz="1500">
                <a:solidFill>
                  <a:srgbClr val="5A5A5A"/>
                </a:solidFill>
                <a:latin typeface="Avenir LT Pro 55 Roman" panose="020B0503020203020204" pitchFamily="34" charset="-18"/>
              </a:defRPr>
            </a:lvl4pPr>
            <a:lvl5pPr marL="1476000" indent="-285750">
              <a:buClr>
                <a:srgbClr val="5A5A5A"/>
              </a:buClr>
              <a:buFontTx/>
              <a:buChar char="■"/>
              <a:defRPr sz="1500">
                <a:solidFill>
                  <a:srgbClr val="5A5A5A"/>
                </a:solidFill>
                <a:latin typeface="Avenir LT Pro 55 Roman" panose="020B0503020203020204" pitchFamily="34" charset="-18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719832" y="5216301"/>
            <a:ext cx="15049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288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1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6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9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21653-BE47-4EF8-8740-AC21E6FD9F70}" type="datetime1">
              <a:rPr lang="cs-CZ" altLang="cs-CZ" sz="1100" smtClean="0">
                <a:solidFill>
                  <a:srgbClr val="0070C0"/>
                </a:solidFill>
                <a:latin typeface="Avenir LT Pro 55 Roman" panose="020B0503020203020204" pitchFamily="34" charset="-18"/>
              </a:rPr>
              <a:pPr/>
              <a:t>11.05.2018</a:t>
            </a:fld>
            <a:endParaRPr lang="cs-CZ" altLang="cs-CZ" sz="1100" dirty="0">
              <a:solidFill>
                <a:srgbClr val="0070C0"/>
              </a:solidFill>
              <a:latin typeface="Avenir LT Pro 55 Roman" panose="020B0503020203020204" pitchFamily="34" charset="-18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1943968" y="5211539"/>
            <a:ext cx="5684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288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1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6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9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100" dirty="0">
                <a:solidFill>
                  <a:srgbClr val="0070C0"/>
                </a:solidFill>
                <a:latin typeface="Avenir LT Pro 55 Roman" panose="020B0503020203020204" pitchFamily="34" charset="-18"/>
              </a:rPr>
              <a:t>Seminář gridového počítání 2018 – Praha, NTK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666732" y="5211539"/>
            <a:ext cx="10541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r" defTabSz="914288" rtl="0" eaLnBrk="1" latinLnBrk="0" hangingPunct="1">
              <a:defRPr sz="1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1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6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9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B408A0-DBBE-4293-AD35-BDFB33D0D6B6}" type="slidenum">
              <a:rPr lang="cs-CZ" altLang="cs-CZ" sz="1100" smtClean="0">
                <a:latin typeface="Avenir LT Pro 55 Roman" panose="020B0503020203020204" pitchFamily="34" charset="-18"/>
              </a:rPr>
              <a:pPr/>
              <a:t>‹#›</a:t>
            </a:fld>
            <a:endParaRPr lang="cs-CZ" altLang="cs-CZ" sz="1100" dirty="0">
              <a:latin typeface="Avenir LT Pro 55 Roman" panose="020B0503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4165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152001" y="3744001"/>
            <a:ext cx="8423640" cy="122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 dirty="0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152001" y="3744001"/>
            <a:ext cx="842364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 dirty="0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/>
          <p:nvPr/>
        </p:nvPicPr>
        <p:blipFill>
          <a:blip r:embed="rId3"/>
          <a:stretch/>
        </p:blipFill>
        <p:spPr>
          <a:xfrm>
            <a:off x="1" y="0"/>
            <a:ext cx="10080000" cy="1048680"/>
          </a:xfrm>
          <a:prstGeom prst="rect">
            <a:avLst/>
          </a:prstGeom>
          <a:ln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48674" y="72000"/>
            <a:ext cx="5927326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/>
            <a:r>
              <a:rPr lang="cs-CZ" sz="2600" b="1" strike="noStrike" cap="all" spc="-1" dirty="0">
                <a:solidFill>
                  <a:srgbClr val="FFFFFF"/>
                </a:solidFill>
                <a:latin typeface="Avenir LT Pro 55 Roman"/>
              </a:rPr>
              <a:t>Klikněte pro úpravu formátu textu nadpisu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792000" y="1326600"/>
            <a:ext cx="8783640" cy="364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24000" indent="-324000">
              <a:spcBef>
                <a:spcPts val="972"/>
              </a:spcBef>
              <a:buClr>
                <a:srgbClr val="0068A2"/>
              </a:buClr>
              <a:buFont typeface="Wingdings" charset="2"/>
              <a:buChar char=""/>
            </a:pPr>
            <a:r>
              <a:rPr lang="cs-CZ" sz="2200" b="1" strike="noStrike" spc="-1" dirty="0">
                <a:solidFill>
                  <a:srgbClr val="0068A2"/>
                </a:solidFill>
                <a:latin typeface="Avenir LT Pro 55 Roman"/>
              </a:rPr>
              <a:t>Klikněte pro úpravu formátu textu osnovy</a:t>
            </a:r>
          </a:p>
          <a:p>
            <a:pPr marL="647920" lvl="1" indent="-323960">
              <a:spcBef>
                <a:spcPts val="848"/>
              </a:spcBef>
              <a:buClr>
                <a:srgbClr val="5A5A5A"/>
              </a:buClr>
              <a:buSzPct val="75000"/>
              <a:buFont typeface="Wingdings" charset="2"/>
              <a:buChar char=""/>
            </a:pPr>
            <a:r>
              <a:rPr lang="cs-CZ" sz="1800" b="0" strike="noStrike" spc="-1" dirty="0">
                <a:solidFill>
                  <a:srgbClr val="5A5A5A"/>
                </a:solidFill>
                <a:latin typeface="Avenir LT Pro 55 Roman"/>
              </a:rPr>
              <a:t>Druhá úroveň</a:t>
            </a:r>
          </a:p>
          <a:p>
            <a:pPr marL="935885" lvl="2" indent="-287965">
              <a:spcBef>
                <a:spcPts val="635"/>
              </a:spcBef>
              <a:buClr>
                <a:srgbClr val="5A5A5A"/>
              </a:buClr>
              <a:buSzPct val="70000"/>
              <a:buFont typeface="Wingdings" charset="2"/>
              <a:buChar char=""/>
            </a:pPr>
            <a:r>
              <a:rPr lang="cs-CZ" sz="1700" b="0" strike="noStrike" spc="-1" dirty="0">
                <a:solidFill>
                  <a:srgbClr val="5A5A5A"/>
                </a:solidFill>
                <a:latin typeface="Avenir LT Pro 55 Roman"/>
              </a:rPr>
              <a:t>Třetí úroveň</a:t>
            </a:r>
          </a:p>
          <a:p>
            <a:pPr marL="1151858" lvl="3" indent="-215973">
              <a:spcBef>
                <a:spcPts val="422"/>
              </a:spcBef>
              <a:buClr>
                <a:srgbClr val="5A5A5A"/>
              </a:buClr>
              <a:buSzPct val="70000"/>
              <a:buFont typeface="Wingdings" charset="2"/>
              <a:buChar char=""/>
            </a:pPr>
            <a:r>
              <a:rPr lang="cs-CZ" sz="1500" b="0" strike="noStrike" spc="-1" dirty="0">
                <a:solidFill>
                  <a:srgbClr val="5A5A5A"/>
                </a:solidFill>
                <a:latin typeface="Avenir LT Pro 55 Roman"/>
              </a:rPr>
              <a:t>Čtvrtá úroveň osnovy</a:t>
            </a:r>
          </a:p>
          <a:p>
            <a:pPr marL="1367831" lvl="4" indent="-215973">
              <a:spcBef>
                <a:spcPts val="209"/>
              </a:spcBef>
              <a:buClr>
                <a:srgbClr val="5A5A5A"/>
              </a:buClr>
              <a:buSzPct val="70000"/>
              <a:buFont typeface="Wingdings" charset="2"/>
              <a:buChar char=""/>
            </a:pPr>
            <a:r>
              <a:rPr lang="cs-CZ" sz="1500" b="0" strike="noStrike" spc="-1" dirty="0">
                <a:solidFill>
                  <a:srgbClr val="5A5A5A"/>
                </a:solidFill>
                <a:latin typeface="Avenir LT Pro 55 Roman"/>
              </a:rPr>
              <a:t>Pátá úroveň osnovy</a:t>
            </a:r>
          </a:p>
          <a:p>
            <a:pPr marL="1583805" lvl="5" indent="-215973">
              <a:spcBef>
                <a:spcPts val="209"/>
              </a:spcBef>
              <a:buClr>
                <a:srgbClr val="5A5A5A"/>
              </a:buClr>
              <a:buSzPct val="70000"/>
              <a:buFont typeface="Wingdings" charset="2"/>
              <a:buChar char=""/>
            </a:pPr>
            <a:r>
              <a:rPr lang="cs-CZ" sz="1500" b="0" strike="noStrike" spc="-1" dirty="0">
                <a:solidFill>
                  <a:srgbClr val="5A5A5A"/>
                </a:solidFill>
                <a:latin typeface="Avenir LT Pro 55 Roman"/>
              </a:rPr>
              <a:t>Šestá úroveň</a:t>
            </a:r>
          </a:p>
          <a:p>
            <a:pPr marL="1799778" lvl="6" indent="-215973">
              <a:spcBef>
                <a:spcPts val="209"/>
              </a:spcBef>
              <a:buClr>
                <a:srgbClr val="5A5A5A"/>
              </a:buClr>
              <a:buSzPct val="70000"/>
              <a:buFont typeface="Wingdings" charset="2"/>
              <a:buChar char=""/>
            </a:pPr>
            <a:r>
              <a:rPr lang="cs-CZ" sz="1500" b="0" strike="noStrike" spc="-1" dirty="0">
                <a:solidFill>
                  <a:srgbClr val="5A5A5A"/>
                </a:solidFill>
                <a:latin typeface="Avenir LT Pro 55 Roman"/>
              </a:rPr>
              <a:t>Sedmá úroveň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792000" y="5256610"/>
            <a:ext cx="2016063" cy="216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cs-CZ" spc="-1">
                <a:solidFill>
                  <a:srgbClr val="0068A2"/>
                </a:solidFill>
                <a:latin typeface="Avenir LT Pro 55 Roman"/>
              </a:rPr>
              <a:t>Seminář uživatelů MetaCentra a CERIT-SC - Praha</a:t>
            </a:r>
            <a:endParaRPr lang="cs-CZ" spc="-1" dirty="0">
              <a:solidFill>
                <a:srgbClr val="0068A2"/>
              </a:solidFill>
              <a:latin typeface="Avenir LT Pro 55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171369" y="5229649"/>
            <a:ext cx="5472744" cy="269922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endParaRPr lang="cs-CZ" spc="-1" dirty="0">
              <a:solidFill>
                <a:srgbClr val="0068A2"/>
              </a:solidFill>
              <a:latin typeface="Avenir LT Pro 55 Roman"/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4"/>
          </p:nvPr>
        </p:nvSpPr>
        <p:spPr>
          <a:xfrm>
            <a:off x="9118140" y="5183348"/>
            <a:ext cx="538758" cy="269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70C0"/>
                </a:solidFill>
                <a:latin typeface="Avenir LT Pro 55 Roman" panose="020B0503020203020204" pitchFamily="34" charset="-18"/>
              </a:defRPr>
            </a:lvl1pPr>
          </a:lstStyle>
          <a:p>
            <a:fld id="{0EA4F29B-6FCC-4DC0-AF96-F961691E2D7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999" y="5453270"/>
            <a:ext cx="9288625" cy="1903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8937" y="144016"/>
            <a:ext cx="2791690" cy="6750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/>
  <p:txStyles>
    <p:titleStyle>
      <a:lvl1pPr>
        <a:defRPr sz="2400" cap="none" baseline="0"/>
      </a:lvl1pPr>
    </p:titleStyle>
    <p:bodyStyle>
      <a:lvl1pPr marL="357178" indent="-357178">
        <a:spcBef>
          <a:spcPts val="1072"/>
        </a:spcBef>
        <a:buClr>
          <a:srgbClr val="0068A2"/>
        </a:buClr>
        <a:buFont typeface="Wingdings" charset="2"/>
        <a:buChar char=""/>
        <a:defRPr/>
      </a:lvl1pPr>
      <a:lvl5pPr>
        <a:defRPr/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 sz="3600" b="1" strike="noStrike" cap="all" spc="-1">
                <a:solidFill>
                  <a:srgbClr val="FFFFFF"/>
                </a:solidFill>
                <a:latin typeface="Avenir LT Pro 55 Roman"/>
              </a:rPr>
              <a:t>Klikněte pro úpravu formátu textu nadpisu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152001" y="3744001"/>
            <a:ext cx="842364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063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2400" b="0" strike="noStrike" spc="-1">
                <a:solidFill>
                  <a:srgbClr val="FFFFFF"/>
                </a:solidFill>
                <a:latin typeface="Avenir LT Pro 55 Roman"/>
              </a:rPr>
              <a:t>Klikněte pro úpravu formátu textu osnovy</a:t>
            </a:r>
          </a:p>
          <a:p>
            <a:pPr marL="863894" lvl="1" indent="-323960">
              <a:spcBef>
                <a:spcPts val="848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2100" b="0" strike="noStrike" spc="-1">
                <a:solidFill>
                  <a:srgbClr val="FFFFFF"/>
                </a:solidFill>
                <a:latin typeface="Avenir LT Pro 55 Roman"/>
              </a:rPr>
              <a:t>Druhá úroveň</a:t>
            </a:r>
          </a:p>
          <a:p>
            <a:pPr marL="1295840" lvl="2" indent="-287965">
              <a:spcBef>
                <a:spcPts val="635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1800" b="0" strike="noStrike" spc="-1">
                <a:solidFill>
                  <a:srgbClr val="FFFFFF"/>
                </a:solidFill>
                <a:latin typeface="Avenir LT Pro 55 Roman"/>
              </a:rPr>
              <a:t>Třetí úroveň</a:t>
            </a:r>
          </a:p>
          <a:p>
            <a:pPr marL="1727787" lvl="3" indent="-215973">
              <a:spcBef>
                <a:spcPts val="422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1500" b="0" strike="noStrike" spc="-1">
                <a:solidFill>
                  <a:srgbClr val="FFFFFF"/>
                </a:solidFill>
                <a:latin typeface="Avenir LT Pro 55 Roman"/>
              </a:rPr>
              <a:t>Čtvrtá úroveň osnovy</a:t>
            </a:r>
          </a:p>
          <a:p>
            <a:pPr marL="2159734" lvl="4" indent="-215973">
              <a:spcBef>
                <a:spcPts val="209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1500" b="0" strike="noStrike" spc="-1">
                <a:solidFill>
                  <a:srgbClr val="FFFFFF"/>
                </a:solidFill>
                <a:latin typeface="Avenir LT Pro 55 Roman"/>
              </a:rPr>
              <a:t>Pátá úroveň osnovy</a:t>
            </a:r>
          </a:p>
          <a:p>
            <a:pPr marL="2591681" lvl="5" indent="-215973">
              <a:spcBef>
                <a:spcPts val="209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1500" b="0" strike="noStrike" spc="-1">
                <a:solidFill>
                  <a:srgbClr val="FFFFFF"/>
                </a:solidFill>
                <a:latin typeface="Avenir LT Pro 55 Roman"/>
              </a:rPr>
              <a:t>Šestá úroveň</a:t>
            </a:r>
          </a:p>
          <a:p>
            <a:pPr marL="3023627" lvl="6" indent="-215973">
              <a:spcBef>
                <a:spcPts val="209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1500" b="0" strike="noStrike" spc="-1">
                <a:solidFill>
                  <a:srgbClr val="FFFFFF"/>
                </a:solidFill>
                <a:latin typeface="Avenir LT Pro 55 Roman"/>
              </a:rPr>
              <a:t>Sedmá úroveň</a:t>
            </a:r>
          </a:p>
        </p:txBody>
      </p:sp>
      <p:pic>
        <p:nvPicPr>
          <p:cNvPr id="46" name="Obrázek 45"/>
          <p:cNvPicPr/>
          <p:nvPr/>
        </p:nvPicPr>
        <p:blipFill>
          <a:blip r:embed="rId6"/>
          <a:stretch/>
        </p:blipFill>
        <p:spPr>
          <a:xfrm>
            <a:off x="1152001" y="5499000"/>
            <a:ext cx="8928000" cy="171000"/>
          </a:xfrm>
          <a:prstGeom prst="rect">
            <a:avLst/>
          </a:prstGeom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234538"/>
            <a:ext cx="3168232" cy="7556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/>
  <p:txStyles>
    <p:titleStyle/>
    <p:bodyStyle>
      <a:lvl1pPr marL="476237" indent="-357178">
        <a:spcBef>
          <a:spcPts val="1172"/>
        </a:spcBef>
        <a:buClr>
          <a:srgbClr val="FFFFFF"/>
        </a:buClr>
        <a:buSzPct val="80000"/>
        <a:buFont typeface="Wingdings" charset="2"/>
        <a:buChar char="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u.cesnet.cz/" TargetMode="External"/><Relationship Id="rId2" Type="http://schemas.openxmlformats.org/officeDocument/2006/relationships/hyperlink" Target="https://wiki.metacentrum.cz/wiki/Pr&#225;ce_s_archivn&#237;mi_daty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ilesender.cesnet.cz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metacentrum.cz/wiki/Owncloud" TargetMode="External"/><Relationship Id="rId2" Type="http://schemas.openxmlformats.org/officeDocument/2006/relationships/hyperlink" Target="https://owncloud.cesnet.cz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WTamFvzpcQ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iki.metacentrum.cz/wiki/Usage_rules/Acknowledgement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metacentrum.cz/wiki/Jak_po&#269;&#237;tat/Interaktivn&#237;_&#250;lohy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bsworks.com/documentation/support/PBSProUserGuide10.4.pdf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etavo.metacentrum.cz/pbsmon2/jobs/my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152001" y="1296001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3600" b="1" cap="small" spc="-1" dirty="0">
                <a:solidFill>
                  <a:srgbClr val="FFFFFF"/>
                </a:solidFill>
                <a:latin typeface="Avenir LT Pro 55 Roman"/>
              </a:rPr>
              <a:t>Novinky, Tipy a Triky</a:t>
            </a:r>
          </a:p>
          <a:p>
            <a:r>
              <a:rPr lang="cs-CZ" sz="2600" b="1" cap="small" spc="-1" dirty="0">
                <a:solidFill>
                  <a:srgbClr val="FFFFFF"/>
                </a:solidFill>
                <a:latin typeface="Avenir LT Pro 55 Roman"/>
              </a:rPr>
              <a:t>pro efektivní využití infrastruktur </a:t>
            </a:r>
            <a:br>
              <a:rPr lang="cs-CZ" sz="2600" b="1" cap="small" spc="-1" dirty="0">
                <a:solidFill>
                  <a:srgbClr val="FFFFFF"/>
                </a:solidFill>
                <a:latin typeface="Avenir LT Pro 55 Roman"/>
              </a:rPr>
            </a:br>
            <a:r>
              <a:rPr lang="cs-CZ" sz="2600" b="1" cap="small" spc="-1" dirty="0" err="1">
                <a:solidFill>
                  <a:srgbClr val="FFFFFF"/>
                </a:solidFill>
                <a:latin typeface="Avenir LT Pro 55 Roman"/>
              </a:rPr>
              <a:t>MetaCentra</a:t>
            </a:r>
            <a:r>
              <a:rPr lang="cs-CZ" sz="2600" b="1" cap="small" spc="-1" dirty="0">
                <a:solidFill>
                  <a:srgbClr val="FFFFFF"/>
                </a:solidFill>
                <a:latin typeface="Avenir LT Pro 55 Roman"/>
              </a:rPr>
              <a:t> a CERIT-SC</a:t>
            </a:r>
          </a:p>
        </p:txBody>
      </p:sp>
      <p:sp>
        <p:nvSpPr>
          <p:cNvPr id="85" name="TextShape 2"/>
          <p:cNvSpPr txBox="1"/>
          <p:nvPr/>
        </p:nvSpPr>
        <p:spPr>
          <a:xfrm>
            <a:off x="1152360" y="3384001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3600" b="1" spc="-1" dirty="0">
                <a:solidFill>
                  <a:srgbClr val="FFFFFF"/>
                </a:solidFill>
                <a:latin typeface="Avenir LT Pro 55 Roman"/>
              </a:rPr>
              <a:t>Tomáš Rebok</a:t>
            </a:r>
            <a:br>
              <a:rPr dirty="0"/>
            </a:br>
            <a:r>
              <a:rPr lang="cs-CZ" sz="2400" b="1" spc="-1" dirty="0">
                <a:solidFill>
                  <a:srgbClr val="FFFFFF"/>
                </a:solidFill>
                <a:latin typeface="Avenir LT Pro 55 Roman"/>
              </a:rPr>
              <a:t>CESNET &amp; CERIT-SC</a:t>
            </a:r>
            <a:br>
              <a:rPr dirty="0"/>
            </a:br>
            <a:br>
              <a:rPr dirty="0"/>
            </a:br>
            <a:r>
              <a:rPr lang="cs-CZ" sz="2400" b="1" spc="-1" dirty="0">
                <a:solidFill>
                  <a:srgbClr val="FFFFFF"/>
                </a:solidFill>
                <a:latin typeface="Avenir LT Pro 55 Roman"/>
              </a:rPr>
              <a:t>květen 2018</a:t>
            </a:r>
            <a:br>
              <a:rPr dirty="0"/>
            </a:br>
            <a:r>
              <a:rPr lang="cs-CZ" sz="2400" b="1" spc="-1" dirty="0">
                <a:solidFill>
                  <a:srgbClr val="FFFFFF"/>
                </a:solidFill>
                <a:latin typeface="Avenir LT Pro 55 Roman"/>
              </a:rPr>
              <a:t>Praha NTK</a:t>
            </a:r>
            <a:endParaRPr lang="cs-CZ" sz="2400" b="1" cap="all" spc="-1" dirty="0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86" name="Line 3"/>
          <p:cNvSpPr/>
          <p:nvPr/>
        </p:nvSpPr>
        <p:spPr>
          <a:xfrm>
            <a:off x="1152360" y="4392000"/>
            <a:ext cx="3167640" cy="0"/>
          </a:xfrm>
          <a:prstGeom prst="line">
            <a:avLst/>
          </a:prstGeom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využití </a:t>
            </a:r>
            <a:r>
              <a:rPr lang="cs-CZ" dirty="0" err="1"/>
              <a:t>gridů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251098"/>
            <a:ext cx="8784976" cy="38757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Centralizovaná úložiště vs. </a:t>
            </a:r>
            <a:r>
              <a:rPr lang="cs-CZ" sz="2400" cap="small" dirty="0" err="1">
                <a:solidFill>
                  <a:srgbClr val="F27930"/>
                </a:solidFill>
              </a:rPr>
              <a:t>scratche</a:t>
            </a:r>
            <a:endParaRPr lang="cs-CZ" sz="2400" cap="small" dirty="0">
              <a:solidFill>
                <a:srgbClr val="F27930"/>
              </a:solidFill>
            </a:endParaRPr>
          </a:p>
          <a:p>
            <a:r>
              <a:rPr lang="cs-CZ" dirty="0">
                <a:solidFill>
                  <a:srgbClr val="5A5A5A"/>
                </a:solidFill>
              </a:rPr>
              <a:t>nespouštějte výpočty nad daty v centrálních úložištích</a:t>
            </a:r>
          </a:p>
          <a:p>
            <a:pPr lvl="1"/>
            <a:r>
              <a:rPr lang="cs-CZ" dirty="0"/>
              <a:t>vzdálený přístup a intenzivní I/O operace je přetěžují (horší dostupnost pro ostatní uživatele)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s výjimkou specifických případů, </a:t>
            </a:r>
            <a:br>
              <a:rPr lang="cs-CZ" dirty="0">
                <a:solidFill>
                  <a:srgbClr val="5A5A5A"/>
                </a:solidFill>
              </a:rPr>
            </a:br>
            <a:r>
              <a:rPr lang="cs-CZ" b="1" dirty="0">
                <a:solidFill>
                  <a:srgbClr val="5A5A5A"/>
                </a:solidFill>
              </a:rPr>
              <a:t>kdy</a:t>
            </a:r>
            <a:r>
              <a:rPr lang="cs-CZ" dirty="0">
                <a:solidFill>
                  <a:srgbClr val="5A5A5A"/>
                </a:solidFill>
              </a:rPr>
              <a:t> </a:t>
            </a:r>
            <a:r>
              <a:rPr lang="cs-CZ" b="1" dirty="0">
                <a:solidFill>
                  <a:srgbClr val="5A5A5A"/>
                </a:solidFill>
              </a:rPr>
              <a:t>přesně víte, co děláte</a:t>
            </a:r>
          </a:p>
          <a:p>
            <a:r>
              <a:rPr lang="cs-CZ" dirty="0">
                <a:solidFill>
                  <a:srgbClr val="5A5A5A"/>
                </a:solidFill>
              </a:rPr>
              <a:t>pracujte s kopií dat ve </a:t>
            </a:r>
            <a:r>
              <a:rPr lang="cs-CZ" dirty="0" err="1">
                <a:solidFill>
                  <a:srgbClr val="F27930"/>
                </a:solidFill>
              </a:rPr>
              <a:t>scratchi</a:t>
            </a:r>
            <a:endParaRPr lang="cs-CZ" dirty="0">
              <a:solidFill>
                <a:srgbClr val="F27930"/>
              </a:solidFill>
            </a:endParaRPr>
          </a:p>
          <a:p>
            <a:pPr lvl="1"/>
            <a:r>
              <a:rPr lang="cs-CZ" dirty="0"/>
              <a:t>urychlení výpočtu, nízká zátěž, …</a:t>
            </a:r>
          </a:p>
          <a:p>
            <a:pPr lvl="1"/>
            <a:r>
              <a:rPr lang="cs-CZ" dirty="0"/>
              <a:t>nezapomínejte </a:t>
            </a:r>
            <a:r>
              <a:rPr lang="cs-CZ" dirty="0" err="1"/>
              <a:t>scratche</a:t>
            </a:r>
            <a:r>
              <a:rPr lang="cs-CZ" dirty="0"/>
              <a:t> na konci</a:t>
            </a:r>
            <a:br>
              <a:rPr lang="cs-CZ" dirty="0"/>
            </a:br>
            <a:r>
              <a:rPr lang="cs-CZ" dirty="0"/>
              <a:t>zpracování mazat (utilita </a:t>
            </a:r>
            <a:r>
              <a:rPr lang="cs-CZ" i="1" dirty="0" err="1"/>
              <a:t>clean_scratch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novinky</a:t>
            </a:r>
            <a:r>
              <a:rPr lang="cs-CZ" i="1" dirty="0"/>
              <a:t>:</a:t>
            </a:r>
          </a:p>
          <a:p>
            <a:pPr lvl="2"/>
            <a:r>
              <a:rPr lang="cs-CZ" i="1" dirty="0" err="1"/>
              <a:t>scratch_local</a:t>
            </a:r>
            <a:r>
              <a:rPr lang="cs-CZ" dirty="0"/>
              <a:t> míří i na SSD disky</a:t>
            </a:r>
          </a:p>
          <a:p>
            <a:pPr lvl="2"/>
            <a:r>
              <a:rPr lang="cs-CZ" dirty="0" err="1"/>
              <a:t>scratche</a:t>
            </a:r>
            <a:r>
              <a:rPr lang="cs-CZ" dirty="0"/>
              <a:t> na </a:t>
            </a:r>
            <a:r>
              <a:rPr lang="cs-CZ" dirty="0" err="1"/>
              <a:t>frontendech</a:t>
            </a:r>
            <a:r>
              <a:rPr lang="cs-CZ" dirty="0"/>
              <a:t> promazávány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C1FB39-8FDB-43B0-9ABB-9E74C9666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84" y="2691260"/>
            <a:ext cx="4288850" cy="23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využití </a:t>
            </a:r>
            <a:r>
              <a:rPr lang="cs-CZ" dirty="0" err="1"/>
              <a:t>gridů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784976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Archivní data</a:t>
            </a:r>
            <a:endParaRPr lang="cs-CZ" sz="2400" dirty="0">
              <a:solidFill>
                <a:srgbClr val="F27930"/>
              </a:solidFill>
            </a:endParaRPr>
          </a:p>
          <a:p>
            <a:r>
              <a:rPr lang="cs-CZ" dirty="0">
                <a:solidFill>
                  <a:srgbClr val="5A5A5A"/>
                </a:solidFill>
              </a:rPr>
              <a:t>již zpracovaná/neaktuální data:</a:t>
            </a:r>
          </a:p>
          <a:p>
            <a:pPr lvl="1"/>
            <a:r>
              <a:rPr lang="cs-CZ" dirty="0"/>
              <a:t>neponechávejte dlouhodobě na centrálních úložištích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ale </a:t>
            </a:r>
            <a:r>
              <a:rPr lang="cs-CZ" b="1" dirty="0">
                <a:solidFill>
                  <a:srgbClr val="5A5A5A"/>
                </a:solidFill>
              </a:rPr>
              <a:t>smažte</a:t>
            </a:r>
            <a:r>
              <a:rPr lang="cs-CZ" dirty="0">
                <a:solidFill>
                  <a:srgbClr val="5A5A5A"/>
                </a:solidFill>
              </a:rPr>
              <a:t> nebo </a:t>
            </a:r>
            <a:r>
              <a:rPr lang="cs-CZ" b="1" dirty="0">
                <a:solidFill>
                  <a:srgbClr val="5A5A5A"/>
                </a:solidFill>
              </a:rPr>
              <a:t>přesuňte</a:t>
            </a:r>
            <a:r>
              <a:rPr lang="cs-CZ" dirty="0">
                <a:solidFill>
                  <a:srgbClr val="5A5A5A"/>
                </a:solidFill>
              </a:rPr>
              <a:t> do archívu</a:t>
            </a:r>
          </a:p>
          <a:p>
            <a:r>
              <a:rPr lang="cs-CZ" dirty="0">
                <a:solidFill>
                  <a:srgbClr val="5A5A5A"/>
                </a:solidFill>
              </a:rPr>
              <a:t>standardní přesun (</a:t>
            </a:r>
            <a:r>
              <a:rPr lang="cs-CZ" i="1" dirty="0" err="1">
                <a:solidFill>
                  <a:srgbClr val="5A5A5A"/>
                </a:solidFill>
              </a:rPr>
              <a:t>cp</a:t>
            </a:r>
            <a:r>
              <a:rPr lang="cs-CZ" dirty="0">
                <a:solidFill>
                  <a:srgbClr val="5A5A5A"/>
                </a:solidFill>
              </a:rPr>
              <a:t>, </a:t>
            </a:r>
            <a:r>
              <a:rPr lang="cs-CZ" i="1" dirty="0" err="1">
                <a:solidFill>
                  <a:srgbClr val="5A5A5A"/>
                </a:solidFill>
              </a:rPr>
              <a:t>mv</a:t>
            </a:r>
            <a:r>
              <a:rPr lang="cs-CZ" dirty="0">
                <a:solidFill>
                  <a:srgbClr val="5A5A5A"/>
                </a:solidFill>
              </a:rPr>
              <a:t>) na </a:t>
            </a:r>
            <a:r>
              <a:rPr lang="cs-CZ" dirty="0">
                <a:solidFill>
                  <a:srgbClr val="F27930"/>
                </a:solidFill>
              </a:rPr>
              <a:t>úložiště „</a:t>
            </a:r>
            <a:r>
              <a:rPr lang="cs-CZ" i="1" dirty="0">
                <a:solidFill>
                  <a:srgbClr val="F27930"/>
                </a:solidFill>
              </a:rPr>
              <a:t>*-archive</a:t>
            </a:r>
            <a:r>
              <a:rPr lang="cs-CZ" dirty="0">
                <a:solidFill>
                  <a:srgbClr val="F27930"/>
                </a:solidFill>
              </a:rPr>
              <a:t>“</a:t>
            </a:r>
          </a:p>
          <a:p>
            <a:pPr lvl="1"/>
            <a:r>
              <a:rPr lang="cs-CZ" dirty="0"/>
              <a:t>přístup k datům standardními prostředky OS</a:t>
            </a:r>
          </a:p>
          <a:p>
            <a:pPr lvl="1"/>
            <a:r>
              <a:rPr lang="cs-CZ" dirty="0"/>
              <a:t>uloženo na hierarchických úložných systémech</a:t>
            </a:r>
          </a:p>
          <a:p>
            <a:pPr lvl="2"/>
            <a:r>
              <a:rPr lang="cs-CZ" dirty="0"/>
              <a:t>zálohováno na 2 páskách</a:t>
            </a:r>
          </a:p>
          <a:p>
            <a:pPr lvl="2"/>
            <a:r>
              <a:rPr lang="cs-CZ" dirty="0"/>
              <a:t>vybavovací doba může být mírně delší</a:t>
            </a:r>
          </a:p>
          <a:p>
            <a:pPr lvl="1"/>
            <a:r>
              <a:rPr lang="cs-CZ" dirty="0"/>
              <a:t>viz </a:t>
            </a:r>
            <a:r>
              <a:rPr lang="cs-CZ" dirty="0">
                <a:solidFill>
                  <a:srgbClr val="5A5A5A"/>
                </a:solidFill>
                <a:hlinkClick r:id="rId2"/>
              </a:rPr>
              <a:t>https://wiki.metacentrum.cz/wiki/</a:t>
            </a:r>
            <a:r>
              <a:rPr lang="cs-CZ" dirty="0" err="1">
                <a:solidFill>
                  <a:srgbClr val="5A5A5A"/>
                </a:solidFill>
                <a:hlinkClick r:id="rId2"/>
              </a:rPr>
              <a:t>Práce_s_archivními_daty</a:t>
            </a:r>
            <a:r>
              <a:rPr lang="cs-CZ" dirty="0">
                <a:solidFill>
                  <a:srgbClr val="5A5A5A"/>
                </a:solidFill>
              </a:rPr>
              <a:t> </a:t>
            </a:r>
          </a:p>
          <a:p>
            <a:r>
              <a:rPr lang="cs-CZ" dirty="0">
                <a:solidFill>
                  <a:srgbClr val="5A5A5A"/>
                </a:solidFill>
              </a:rPr>
              <a:t>zájem o archivace bez zpracování dat? =&gt; </a:t>
            </a:r>
            <a:r>
              <a:rPr lang="cs-CZ" dirty="0">
                <a:solidFill>
                  <a:srgbClr val="5A5A5A"/>
                </a:solidFill>
                <a:hlinkClick r:id="rId3"/>
              </a:rPr>
              <a:t>https://du.cesnet.cz</a:t>
            </a:r>
            <a:r>
              <a:rPr lang="cs-CZ" dirty="0">
                <a:solidFill>
                  <a:srgbClr val="5A5A5A"/>
                </a:solidFill>
              </a:rPr>
              <a:t> </a:t>
            </a:r>
          </a:p>
          <a:p>
            <a:pPr lvl="1"/>
            <a:r>
              <a:rPr lang="cs-CZ" dirty="0"/>
              <a:t>viz prezentace kolegy Antoše</a:t>
            </a:r>
            <a:endParaRPr lang="cs-CZ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3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využití </a:t>
            </a:r>
            <a:r>
              <a:rPr lang="cs-CZ" dirty="0" err="1"/>
              <a:t>gridů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Sdílení dat – </a:t>
            </a:r>
            <a:r>
              <a:rPr lang="cs-CZ" sz="2400" dirty="0" err="1">
                <a:solidFill>
                  <a:srgbClr val="F27930"/>
                </a:solidFill>
              </a:rPr>
              <a:t>FileSender</a:t>
            </a:r>
            <a:endParaRPr lang="cs-CZ" sz="2400" dirty="0">
              <a:solidFill>
                <a:srgbClr val="F27930"/>
              </a:solidFill>
            </a:endParaRPr>
          </a:p>
          <a:p>
            <a:r>
              <a:rPr lang="cs-CZ" dirty="0">
                <a:solidFill>
                  <a:srgbClr val="5A5A5A"/>
                </a:solidFill>
              </a:rPr>
              <a:t>potřeba zaslat objemná data vzdáleným kolegům?</a:t>
            </a:r>
          </a:p>
          <a:p>
            <a:r>
              <a:rPr lang="cs-CZ" dirty="0" err="1">
                <a:solidFill>
                  <a:srgbClr val="F27930"/>
                </a:solidFill>
              </a:rPr>
              <a:t>FileSender</a:t>
            </a:r>
            <a:r>
              <a:rPr lang="cs-CZ" dirty="0">
                <a:solidFill>
                  <a:srgbClr val="F27930"/>
                </a:solidFill>
              </a:rPr>
              <a:t> (</a:t>
            </a:r>
            <a:r>
              <a:rPr lang="cs-CZ" dirty="0">
                <a:solidFill>
                  <a:srgbClr val="F27930"/>
                </a:solidFill>
                <a:hlinkClick r:id="rId2"/>
              </a:rPr>
              <a:t>https://filesender.cesnet.cz</a:t>
            </a:r>
            <a:r>
              <a:rPr lang="cs-CZ" dirty="0">
                <a:solidFill>
                  <a:srgbClr val="F27930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webová služba pro jednorázový přenos velkých souborů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velkých</a:t>
            </a:r>
            <a:r>
              <a:rPr lang="cs-CZ" dirty="0"/>
              <a:t> = </a:t>
            </a:r>
            <a:r>
              <a:rPr lang="cs-CZ" dirty="0">
                <a:solidFill>
                  <a:srgbClr val="5A5A5A"/>
                </a:solidFill>
              </a:rPr>
              <a:t>aktuálně </a:t>
            </a:r>
            <a:r>
              <a:rPr lang="cs-CZ" b="1" dirty="0">
                <a:solidFill>
                  <a:srgbClr val="5A5A5A"/>
                </a:solidFill>
              </a:rPr>
              <a:t>max. 500 GB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alespoň jedna strana komunikace musí být </a:t>
            </a:r>
            <a:r>
              <a:rPr lang="cs-CZ" b="1" dirty="0">
                <a:solidFill>
                  <a:srgbClr val="5A5A5A"/>
                </a:solidFill>
              </a:rPr>
              <a:t>oprávněný uživatel infrastruktury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autentizace federací eduID.cz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oprávněný uživatel může </a:t>
            </a:r>
            <a:r>
              <a:rPr lang="cs-CZ" b="1" dirty="0">
                <a:solidFill>
                  <a:srgbClr val="5A5A5A"/>
                </a:solidFill>
              </a:rPr>
              <a:t>nahrát soubor </a:t>
            </a:r>
            <a:r>
              <a:rPr lang="cs-CZ" dirty="0">
                <a:solidFill>
                  <a:srgbClr val="5A5A5A"/>
                </a:solidFill>
              </a:rPr>
              <a:t>a poslat příjemci oznámení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pokud oprávněný uživatel potřebuje získat soubor od externího uživatele, </a:t>
            </a:r>
            <a:r>
              <a:rPr lang="cs-CZ" b="1" dirty="0">
                <a:solidFill>
                  <a:srgbClr val="5A5A5A"/>
                </a:solidFill>
              </a:rPr>
              <a:t>pošle mu pozvánku</a:t>
            </a:r>
          </a:p>
          <a:p>
            <a:r>
              <a:rPr lang="cs-CZ" u="sng" dirty="0">
                <a:solidFill>
                  <a:srgbClr val="5A5A5A"/>
                </a:solidFill>
              </a:rPr>
              <a:t>zatím</a:t>
            </a:r>
            <a:r>
              <a:rPr lang="cs-CZ" dirty="0">
                <a:solidFill>
                  <a:srgbClr val="5A5A5A"/>
                </a:solidFill>
              </a:rPr>
              <a:t> nedostupné přímo z prostředí </a:t>
            </a:r>
            <a:r>
              <a:rPr lang="cs-CZ" dirty="0" err="1">
                <a:solidFill>
                  <a:srgbClr val="5A5A5A"/>
                </a:solidFill>
              </a:rPr>
              <a:t>MetaCentra</a:t>
            </a:r>
            <a:r>
              <a:rPr lang="cs-CZ" dirty="0">
                <a:solidFill>
                  <a:srgbClr val="5A5A5A"/>
                </a:solidFill>
              </a:rPr>
              <a:t>/CERIT-SC</a:t>
            </a:r>
          </a:p>
        </p:txBody>
      </p:sp>
    </p:spTree>
    <p:extLst>
      <p:ext uri="{BB962C8B-B14F-4D97-AF65-F5344CB8AC3E}">
        <p14:creationId xmlns:p14="http://schemas.microsoft.com/office/powerpoint/2010/main" val="200851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využití </a:t>
            </a:r>
            <a:r>
              <a:rPr lang="cs-CZ" dirty="0" err="1"/>
              <a:t>gridů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Sdílení dat – </a:t>
            </a:r>
            <a:r>
              <a:rPr lang="cs-CZ" sz="2400" dirty="0" err="1">
                <a:solidFill>
                  <a:srgbClr val="F27930"/>
                </a:solidFill>
              </a:rPr>
              <a:t>OwnCloud</a:t>
            </a:r>
            <a:endParaRPr lang="cs-CZ" sz="2400" dirty="0">
              <a:solidFill>
                <a:srgbClr val="F27930"/>
              </a:solidFill>
            </a:endParaRPr>
          </a:p>
          <a:p>
            <a:r>
              <a:rPr lang="cs-CZ" dirty="0">
                <a:solidFill>
                  <a:srgbClr val="5A5A5A"/>
                </a:solidFill>
              </a:rPr>
              <a:t>potřeba sdílet data mezi svými zařízeními či s externími kolegy?</a:t>
            </a:r>
          </a:p>
          <a:p>
            <a:r>
              <a:rPr lang="cs-CZ" dirty="0" err="1">
                <a:solidFill>
                  <a:srgbClr val="F27930"/>
                </a:solidFill>
              </a:rPr>
              <a:t>OwnCloud</a:t>
            </a:r>
            <a:r>
              <a:rPr lang="cs-CZ" dirty="0">
                <a:solidFill>
                  <a:srgbClr val="F27930"/>
                </a:solidFill>
              </a:rPr>
              <a:t> (</a:t>
            </a:r>
            <a:r>
              <a:rPr lang="cs-CZ" dirty="0">
                <a:solidFill>
                  <a:srgbClr val="F27930"/>
                </a:solidFill>
                <a:hlinkClick r:id="rId2"/>
              </a:rPr>
              <a:t>https://owncloud.cesnet.cz/</a:t>
            </a:r>
            <a:r>
              <a:rPr lang="cs-CZ" dirty="0">
                <a:solidFill>
                  <a:srgbClr val="F27930"/>
                </a:solidFill>
              </a:rPr>
              <a:t>)</a:t>
            </a:r>
          </a:p>
          <a:p>
            <a:pPr lvl="1"/>
            <a:r>
              <a:rPr lang="cs-CZ" dirty="0"/>
              <a:t>cloudové úložiště „á la Dropbox“</a:t>
            </a:r>
          </a:p>
          <a:p>
            <a:pPr lvl="2"/>
            <a:r>
              <a:rPr lang="cs-CZ" dirty="0"/>
              <a:t>s prostorem 100 GB / uživatel</a:t>
            </a:r>
          </a:p>
          <a:p>
            <a:pPr lvl="1"/>
            <a:r>
              <a:rPr lang="cs-CZ" dirty="0"/>
              <a:t>přístup přes:</a:t>
            </a:r>
          </a:p>
          <a:p>
            <a:pPr lvl="2"/>
            <a:r>
              <a:rPr lang="cs-CZ" dirty="0"/>
              <a:t>klienty pro Windows, Linux, OS X</a:t>
            </a:r>
          </a:p>
          <a:p>
            <a:pPr lvl="2"/>
            <a:r>
              <a:rPr lang="cs-CZ" dirty="0"/>
              <a:t>klienty pro mobilní platformy (Android, IOS)</a:t>
            </a:r>
          </a:p>
          <a:p>
            <a:pPr lvl="2"/>
            <a:r>
              <a:rPr lang="cs-CZ" dirty="0"/>
              <a:t>webové rozhraní</a:t>
            </a:r>
          </a:p>
          <a:p>
            <a:pPr lvl="1"/>
            <a:r>
              <a:rPr lang="cs-CZ" dirty="0"/>
              <a:t>nastavitelné sdílení dat mezi skupinou nebo na základě odkazu</a:t>
            </a:r>
          </a:p>
          <a:p>
            <a:pPr lvl="2"/>
            <a:r>
              <a:rPr lang="cs-CZ" dirty="0"/>
              <a:t>lze využít jako dočasná alternativa k </a:t>
            </a:r>
            <a:r>
              <a:rPr lang="cs-CZ" dirty="0" err="1"/>
              <a:t>FileSender</a:t>
            </a:r>
            <a:r>
              <a:rPr lang="cs-CZ" dirty="0"/>
              <a:t> (nahrávání dat přímo z infrastruktury)</a:t>
            </a:r>
          </a:p>
          <a:p>
            <a:pPr lvl="1"/>
            <a:r>
              <a:rPr lang="cs-CZ" b="1" dirty="0"/>
              <a:t>přístup z </a:t>
            </a:r>
            <a:r>
              <a:rPr lang="cs-CZ" b="1" dirty="0" err="1"/>
              <a:t>MetaCentra</a:t>
            </a:r>
            <a:r>
              <a:rPr lang="cs-CZ" b="1" dirty="0"/>
              <a:t>/CERIT-SC:</a:t>
            </a:r>
          </a:p>
          <a:p>
            <a:pPr lvl="2"/>
            <a:r>
              <a:rPr lang="cs-CZ" dirty="0"/>
              <a:t>modul „</a:t>
            </a:r>
            <a:r>
              <a:rPr lang="cs-CZ" i="1" dirty="0"/>
              <a:t>owncloud-2.4.0</a:t>
            </a:r>
            <a:r>
              <a:rPr lang="cs-CZ" dirty="0"/>
              <a:t>“</a:t>
            </a:r>
          </a:p>
          <a:p>
            <a:pPr lvl="2"/>
            <a:r>
              <a:rPr lang="cs-CZ" dirty="0"/>
              <a:t>viz </a:t>
            </a:r>
            <a:r>
              <a:rPr lang="cs-CZ" dirty="0">
                <a:hlinkClick r:id="rId3"/>
              </a:rPr>
              <a:t>https://wiki.metacentrum.cz/wiki/Owncloud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343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využití </a:t>
            </a:r>
            <a:r>
              <a:rPr lang="cs-CZ" dirty="0" err="1"/>
              <a:t>gridů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Zabezpečení dat aneb „</a:t>
            </a:r>
            <a:r>
              <a:rPr lang="cs-CZ" sz="2400" i="1" cap="small" dirty="0">
                <a:solidFill>
                  <a:srgbClr val="F27930"/>
                </a:solidFill>
              </a:rPr>
              <a:t>GDPR na </a:t>
            </a:r>
            <a:r>
              <a:rPr lang="cs-CZ" sz="2400" i="1" cap="small" dirty="0" err="1">
                <a:solidFill>
                  <a:srgbClr val="F27930"/>
                </a:solidFill>
              </a:rPr>
              <a:t>MetaCentru</a:t>
            </a:r>
            <a:r>
              <a:rPr lang="cs-CZ" sz="2400" i="1" cap="small" dirty="0">
                <a:solidFill>
                  <a:srgbClr val="F27930"/>
                </a:solidFill>
              </a:rPr>
              <a:t>/CERIT-SC</a:t>
            </a:r>
            <a:r>
              <a:rPr lang="cs-CZ" sz="2400" cap="small" dirty="0">
                <a:solidFill>
                  <a:srgbClr val="F27930"/>
                </a:solidFill>
              </a:rPr>
              <a:t>“</a:t>
            </a:r>
            <a:endParaRPr lang="cs-CZ" sz="2400" dirty="0">
              <a:solidFill>
                <a:srgbClr val="F27930"/>
              </a:solidFill>
            </a:endParaRPr>
          </a:p>
          <a:p>
            <a:r>
              <a:rPr lang="cs-CZ" dirty="0">
                <a:solidFill>
                  <a:srgbClr val="5A5A5A"/>
                </a:solidFill>
              </a:rPr>
              <a:t>obě infrastruktury dlouhodobě v souladu s podmínkami GDPR</a:t>
            </a:r>
          </a:p>
          <a:p>
            <a:pPr lvl="1"/>
            <a:r>
              <a:rPr lang="cs-CZ" dirty="0"/>
              <a:t>aktuálně pouze formální doladění</a:t>
            </a:r>
          </a:p>
          <a:p>
            <a:r>
              <a:rPr lang="cs-CZ" dirty="0">
                <a:solidFill>
                  <a:srgbClr val="5A5A5A"/>
                </a:solidFill>
              </a:rPr>
              <a:t>poskytujeme infrastrukturu, uložená data jsou na Vás</a:t>
            </a:r>
          </a:p>
          <a:p>
            <a:pPr lvl="1"/>
            <a:r>
              <a:rPr lang="cs-CZ" dirty="0"/>
              <a:t>neukládejte/nezpracovávejte vysoce citlivá data bez (</a:t>
            </a:r>
            <a:r>
              <a:rPr lang="cs-CZ" dirty="0" err="1"/>
              <a:t>pseudo</a:t>
            </a:r>
            <a:r>
              <a:rPr lang="cs-CZ" dirty="0"/>
              <a:t>)anonymizace</a:t>
            </a:r>
          </a:p>
          <a:p>
            <a:r>
              <a:rPr lang="cs-CZ" dirty="0">
                <a:solidFill>
                  <a:srgbClr val="5A5A5A"/>
                </a:solidFill>
              </a:rPr>
              <a:t>dlouhodobě ctíme politiku „</a:t>
            </a:r>
            <a:r>
              <a:rPr lang="cs-CZ" i="1" dirty="0">
                <a:solidFill>
                  <a:srgbClr val="5A5A5A"/>
                </a:solidFill>
              </a:rPr>
              <a:t>všechna data viditelná všem</a:t>
            </a:r>
            <a:r>
              <a:rPr lang="cs-CZ" dirty="0">
                <a:solidFill>
                  <a:srgbClr val="5A5A5A"/>
                </a:solidFill>
              </a:rPr>
              <a:t>“</a:t>
            </a:r>
          </a:p>
          <a:p>
            <a:pPr lvl="1"/>
            <a:r>
              <a:rPr lang="cs-CZ" dirty="0"/>
              <a:t>včetně domovských adresářů</a:t>
            </a:r>
          </a:p>
          <a:p>
            <a:pPr lvl="2"/>
            <a:r>
              <a:rPr lang="cs-CZ" dirty="0"/>
              <a:t>s výjimkou dat vygenerovaných v úlohách</a:t>
            </a:r>
          </a:p>
          <a:p>
            <a:pPr lvl="1"/>
            <a:r>
              <a:rPr lang="cs-CZ" dirty="0"/>
              <a:t>pokud si přejete svá data zabezpečit, </a:t>
            </a:r>
            <a:r>
              <a:rPr lang="cs-CZ" b="1" dirty="0">
                <a:solidFill>
                  <a:srgbClr val="F27930"/>
                </a:solidFill>
              </a:rPr>
              <a:t>využijte standardní mechanismy pro zabezpečení dat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příkaz </a:t>
            </a:r>
            <a:r>
              <a:rPr lang="cs-CZ" i="1" dirty="0" err="1"/>
              <a:t>chmod</a:t>
            </a:r>
            <a:r>
              <a:rPr lang="cs-CZ" i="1" dirty="0"/>
              <a:t> (</a:t>
            </a:r>
            <a:r>
              <a:rPr lang="cs-CZ" dirty="0"/>
              <a:t>viz „</a:t>
            </a:r>
            <a:r>
              <a:rPr lang="cs-CZ" i="1" dirty="0"/>
              <a:t>man </a:t>
            </a:r>
            <a:r>
              <a:rPr lang="cs-CZ" i="1" dirty="0" err="1"/>
              <a:t>chmod</a:t>
            </a:r>
            <a:r>
              <a:rPr lang="cs-CZ" i="1" dirty="0"/>
              <a:t>“)</a:t>
            </a:r>
            <a:endParaRPr lang="cs-CZ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7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2001" y="1656001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3600" b="1" cap="small" spc="-1" dirty="0">
                <a:solidFill>
                  <a:srgbClr val="F27930"/>
                </a:solidFill>
                <a:latin typeface="Avenir LT Pro 55 Roman"/>
              </a:rPr>
              <a:t>Efektivní Cloudy </a:t>
            </a:r>
            <a:r>
              <a:rPr lang="cs-CZ" sz="3600" b="1" cap="small" spc="-1" dirty="0">
                <a:solidFill>
                  <a:schemeClr val="bg1"/>
                </a:solidFill>
                <a:latin typeface="Avenir LT Pro 55 Roman"/>
              </a:rPr>
              <a:t>– Chyby, Tipy a triky</a:t>
            </a:r>
          </a:p>
        </p:txBody>
      </p:sp>
    </p:spTree>
    <p:extLst>
      <p:ext uri="{BB962C8B-B14F-4D97-AF65-F5344CB8AC3E}">
        <p14:creationId xmlns:p14="http://schemas.microsoft.com/office/powerpoint/2010/main" val="316184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využití cloudů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Pojetí cloudu</a:t>
            </a:r>
          </a:p>
          <a:p>
            <a:r>
              <a:rPr lang="cs-CZ" dirty="0">
                <a:solidFill>
                  <a:srgbClr val="5A5A5A"/>
                </a:solidFill>
              </a:rPr>
              <a:t>cloudová infrastruktura Vám poskytuje celé virtuální stroje</a:t>
            </a:r>
          </a:p>
          <a:p>
            <a:pPr lvl="1"/>
            <a:r>
              <a:rPr lang="cs-CZ" dirty="0"/>
              <a:t>včetně administrátorských práv k systému</a:t>
            </a:r>
          </a:p>
          <a:p>
            <a:pPr lvl="1"/>
            <a:r>
              <a:rPr lang="cs-CZ" dirty="0"/>
              <a:t>odlišné od </a:t>
            </a:r>
            <a:r>
              <a:rPr lang="cs-CZ" dirty="0" err="1"/>
              <a:t>gridu</a:t>
            </a:r>
            <a:r>
              <a:rPr lang="cs-CZ" dirty="0"/>
              <a:t> (aplikační úroveň)</a:t>
            </a:r>
          </a:p>
          <a:p>
            <a:r>
              <a:rPr lang="cs-CZ" dirty="0">
                <a:solidFill>
                  <a:srgbClr val="F27930"/>
                </a:solidFill>
              </a:rPr>
              <a:t>hlavními správci </a:t>
            </a:r>
            <a:r>
              <a:rPr lang="cs-CZ" dirty="0">
                <a:solidFill>
                  <a:srgbClr val="5A5A5A"/>
                </a:solidFill>
              </a:rPr>
              <a:t>těchto strojů</a:t>
            </a:r>
            <a:r>
              <a:rPr lang="cs-CZ" dirty="0">
                <a:solidFill>
                  <a:srgbClr val="F27930"/>
                </a:solidFill>
              </a:rPr>
              <a:t> jste Vy</a:t>
            </a:r>
            <a:r>
              <a:rPr lang="cs-CZ" dirty="0">
                <a:solidFill>
                  <a:srgbClr val="5A5A5A"/>
                </a:solidFill>
              </a:rPr>
              <a:t>, se zodpovědností za</a:t>
            </a:r>
          </a:p>
          <a:p>
            <a:pPr lvl="1"/>
            <a:r>
              <a:rPr lang="cs-CZ" dirty="0"/>
              <a:t>vytváření a správu uživatelských účtů</a:t>
            </a:r>
          </a:p>
          <a:p>
            <a:pPr lvl="1"/>
            <a:r>
              <a:rPr lang="cs-CZ" dirty="0"/>
              <a:t>správu instalovaného software</a:t>
            </a:r>
          </a:p>
          <a:p>
            <a:pPr lvl="1"/>
            <a:r>
              <a:rPr lang="cs-CZ" dirty="0"/>
              <a:t>bezpečnostní aktualizace</a:t>
            </a:r>
          </a:p>
          <a:p>
            <a:pPr lvl="1"/>
            <a:r>
              <a:rPr lang="cs-CZ" dirty="0"/>
              <a:t>řešení bezpečnostních incidentů (ve spolupráci s námi)</a:t>
            </a:r>
          </a:p>
          <a:p>
            <a:pPr lvl="1"/>
            <a:r>
              <a:rPr lang="cs-CZ" dirty="0"/>
              <a:t>atp.</a:t>
            </a:r>
          </a:p>
          <a:p>
            <a:r>
              <a:rPr lang="cs-CZ" dirty="0">
                <a:solidFill>
                  <a:srgbClr val="5A5A5A"/>
                </a:solidFill>
              </a:rPr>
              <a:t>samozřejmě Vám můžeme pomoci…</a:t>
            </a:r>
          </a:p>
        </p:txBody>
      </p:sp>
    </p:spTree>
    <p:extLst>
      <p:ext uri="{BB962C8B-B14F-4D97-AF65-F5344CB8AC3E}">
        <p14:creationId xmlns:p14="http://schemas.microsoft.com/office/powerpoint/2010/main" val="400536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využití cloudů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784976" cy="39604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cap="small" dirty="0" err="1">
                <a:solidFill>
                  <a:srgbClr val="F27930"/>
                </a:solidFill>
              </a:rPr>
              <a:t>Security</a:t>
            </a:r>
            <a:r>
              <a:rPr lang="cs-CZ" sz="2400" cap="small" dirty="0">
                <a:solidFill>
                  <a:srgbClr val="F27930"/>
                </a:solidFill>
              </a:rPr>
              <a:t> </a:t>
            </a:r>
            <a:r>
              <a:rPr lang="cs-CZ" sz="2400" cap="small" dirty="0" err="1">
                <a:solidFill>
                  <a:srgbClr val="F27930"/>
                </a:solidFill>
              </a:rPr>
              <a:t>groups</a:t>
            </a:r>
            <a:endParaRPr lang="cs-CZ" sz="2400" cap="small" dirty="0">
              <a:solidFill>
                <a:srgbClr val="F27930"/>
              </a:solidFill>
            </a:endParaRPr>
          </a:p>
          <a:p>
            <a:r>
              <a:rPr lang="cs-CZ" dirty="0">
                <a:solidFill>
                  <a:srgbClr val="5A5A5A"/>
                </a:solidFill>
              </a:rPr>
              <a:t>mechanismus filtrování síťového provozu (firewallu) na úrovni cloudu</a:t>
            </a:r>
          </a:p>
          <a:p>
            <a:r>
              <a:rPr lang="cs-CZ" dirty="0">
                <a:solidFill>
                  <a:srgbClr val="5A5A5A"/>
                </a:solidFill>
              </a:rPr>
              <a:t>nově standardně </a:t>
            </a:r>
            <a:r>
              <a:rPr lang="cs-CZ" dirty="0">
                <a:solidFill>
                  <a:srgbClr val="F27930"/>
                </a:solidFill>
              </a:rPr>
              <a:t>uzavřena většina síťových portů </a:t>
            </a:r>
            <a:r>
              <a:rPr lang="cs-CZ" dirty="0">
                <a:solidFill>
                  <a:srgbClr val="5A5A5A"/>
                </a:solidFill>
              </a:rPr>
              <a:t>stroje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větší zabezpečení virtuálního stroje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při nefunkčnosti síťové komunikace se strojem doporučujeme prověřit nastavení</a:t>
            </a:r>
          </a:p>
          <a:p>
            <a:r>
              <a:rPr lang="cs-CZ" dirty="0">
                <a:solidFill>
                  <a:srgbClr val="5A5A5A"/>
                </a:solidFill>
              </a:rPr>
              <a:t>pro každý virtuální stroj lze zvolit požadovaná kombinace „</a:t>
            </a:r>
            <a:r>
              <a:rPr lang="cs-CZ" i="1" dirty="0" err="1">
                <a:solidFill>
                  <a:srgbClr val="5A5A5A"/>
                </a:solidFill>
              </a:rPr>
              <a:t>security</a:t>
            </a:r>
            <a:r>
              <a:rPr lang="cs-CZ" i="1" dirty="0">
                <a:solidFill>
                  <a:srgbClr val="5A5A5A"/>
                </a:solidFill>
              </a:rPr>
              <a:t> </a:t>
            </a:r>
            <a:r>
              <a:rPr lang="cs-CZ" i="1" dirty="0" err="1">
                <a:solidFill>
                  <a:srgbClr val="5A5A5A"/>
                </a:solidFill>
              </a:rPr>
              <a:t>group</a:t>
            </a:r>
            <a:r>
              <a:rPr lang="cs-CZ" dirty="0">
                <a:solidFill>
                  <a:srgbClr val="5A5A5A"/>
                </a:solidFill>
              </a:rPr>
              <a:t>“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otevírají požadované síťové porty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„</a:t>
            </a:r>
            <a:r>
              <a:rPr lang="cs-CZ" i="1" dirty="0">
                <a:solidFill>
                  <a:srgbClr val="5A5A5A"/>
                </a:solidFill>
              </a:rPr>
              <a:t>default-</a:t>
            </a:r>
            <a:r>
              <a:rPr lang="cs-CZ" i="1" dirty="0" err="1">
                <a:solidFill>
                  <a:srgbClr val="5A5A5A"/>
                </a:solidFill>
              </a:rPr>
              <a:t>permissive</a:t>
            </a:r>
            <a:r>
              <a:rPr lang="cs-CZ" dirty="0">
                <a:solidFill>
                  <a:srgbClr val="5A5A5A"/>
                </a:solidFill>
              </a:rPr>
              <a:t>“ – (téměř) vše otevřeno (dřívější chování)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v této situaci doporučujeme vytvořit vlastní firewall uvnitř VM</a:t>
            </a:r>
          </a:p>
          <a:p>
            <a:r>
              <a:rPr lang="cs-CZ" dirty="0">
                <a:solidFill>
                  <a:srgbClr val="5A5A5A"/>
                </a:solidFill>
              </a:rPr>
              <a:t>nové „</a:t>
            </a:r>
            <a:r>
              <a:rPr lang="cs-CZ" i="1" dirty="0" err="1">
                <a:solidFill>
                  <a:srgbClr val="5A5A5A"/>
                </a:solidFill>
              </a:rPr>
              <a:t>security</a:t>
            </a:r>
            <a:r>
              <a:rPr lang="cs-CZ" i="1" dirty="0">
                <a:solidFill>
                  <a:srgbClr val="5A5A5A"/>
                </a:solidFill>
              </a:rPr>
              <a:t> </a:t>
            </a:r>
            <a:r>
              <a:rPr lang="cs-CZ" i="1" dirty="0" err="1">
                <a:solidFill>
                  <a:srgbClr val="5A5A5A"/>
                </a:solidFill>
              </a:rPr>
              <a:t>groups</a:t>
            </a:r>
            <a:r>
              <a:rPr lang="cs-CZ" dirty="0">
                <a:solidFill>
                  <a:srgbClr val="5A5A5A"/>
                </a:solidFill>
              </a:rPr>
              <a:t>“ lze vytvořit na žádost</a:t>
            </a:r>
          </a:p>
          <a:p>
            <a:pPr lvl="1"/>
            <a:r>
              <a:rPr lang="cs-CZ" dirty="0"/>
              <a:t>avšak snaha minimalizace jejich množství</a:t>
            </a:r>
            <a:endParaRPr lang="cs-CZ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58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využití cloudů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784976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Mechanismy přístupu k virtuálním strojům</a:t>
            </a:r>
          </a:p>
          <a:p>
            <a:r>
              <a:rPr lang="cs-CZ" dirty="0">
                <a:solidFill>
                  <a:srgbClr val="F27930"/>
                </a:solidFill>
              </a:rPr>
              <a:t>konzole cloudu</a:t>
            </a:r>
          </a:p>
          <a:p>
            <a:pPr lvl="1"/>
            <a:r>
              <a:rPr lang="cs-CZ" dirty="0"/>
              <a:t>analogie fyzického monitoru připojeného k serveru</a:t>
            </a:r>
          </a:p>
          <a:p>
            <a:pPr lvl="2"/>
            <a:r>
              <a:rPr lang="cs-CZ" dirty="0"/>
              <a:t>jednouživatelský přístup</a:t>
            </a:r>
          </a:p>
          <a:p>
            <a:pPr lvl="1"/>
            <a:r>
              <a:rPr lang="cs-CZ" dirty="0"/>
              <a:t>doporučujeme využívat jen ve specifických případech (např. ztráta síťového spojení s virtuálním strojem)</a:t>
            </a:r>
          </a:p>
          <a:p>
            <a:r>
              <a:rPr lang="cs-CZ" dirty="0">
                <a:solidFill>
                  <a:srgbClr val="F27930"/>
                </a:solidFill>
              </a:rPr>
              <a:t>interní mechanismy OS virtuálního stroje</a:t>
            </a:r>
          </a:p>
          <a:p>
            <a:pPr lvl="1"/>
            <a:r>
              <a:rPr lang="cs-CZ" dirty="0"/>
              <a:t>závislé na instalovaném OS a aplikacích (a nastavených „</a:t>
            </a:r>
            <a:r>
              <a:rPr lang="cs-CZ" i="1" dirty="0" err="1"/>
              <a:t>security</a:t>
            </a:r>
            <a:r>
              <a:rPr lang="cs-CZ" i="1" dirty="0"/>
              <a:t> </a:t>
            </a:r>
            <a:r>
              <a:rPr lang="cs-CZ" i="1" dirty="0" err="1"/>
              <a:t>groups</a:t>
            </a:r>
            <a:r>
              <a:rPr lang="cs-CZ" i="1" dirty="0"/>
              <a:t>“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např. SSH, VNC, </a:t>
            </a:r>
            <a:r>
              <a:rPr lang="cs-CZ" dirty="0" err="1"/>
              <a:t>Rdesktop</a:t>
            </a:r>
            <a:r>
              <a:rPr lang="cs-CZ" dirty="0"/>
              <a:t>, ...</a:t>
            </a:r>
          </a:p>
          <a:p>
            <a:pPr lvl="1"/>
            <a:r>
              <a:rPr lang="cs-CZ" dirty="0"/>
              <a:t>standardně SSH s autentizací SSH klíčem (na uživatele </a:t>
            </a:r>
            <a:r>
              <a:rPr lang="cs-CZ" i="1" dirty="0" err="1"/>
              <a:t>root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nedoporučujeme konfigurovat na autentizaci heslem</a:t>
            </a:r>
          </a:p>
          <a:p>
            <a:pPr lvl="3"/>
            <a:r>
              <a:rPr lang="cs-CZ" dirty="0"/>
              <a:t>a pokud, tak velmi silným…</a:t>
            </a:r>
          </a:p>
        </p:txBody>
      </p:sp>
    </p:spTree>
    <p:extLst>
      <p:ext uri="{BB962C8B-B14F-4D97-AF65-F5344CB8AC3E}">
        <p14:creationId xmlns:p14="http://schemas.microsoft.com/office/powerpoint/2010/main" val="4130972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využití cloudů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784976" cy="3960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Efektivní využívání zdrojů</a:t>
            </a:r>
          </a:p>
          <a:p>
            <a:r>
              <a:rPr lang="cs-CZ" dirty="0">
                <a:solidFill>
                  <a:srgbClr val="5A5A5A"/>
                </a:solidFill>
              </a:rPr>
              <a:t>nepoužívaný (běžící) virtuální stroj zabírá zdroje stejně jako plně vytížený</a:t>
            </a:r>
          </a:p>
          <a:p>
            <a:pPr lvl="1"/>
            <a:r>
              <a:rPr lang="cs-CZ" dirty="0"/>
              <a:t>omezuje dostupnost cloudové infrastruktury pro další uživatele</a:t>
            </a:r>
          </a:p>
          <a:p>
            <a:r>
              <a:rPr lang="cs-CZ" dirty="0">
                <a:solidFill>
                  <a:srgbClr val="5A5A5A"/>
                </a:solidFill>
              </a:rPr>
              <a:t>cloudová infrastruktura </a:t>
            </a:r>
            <a:r>
              <a:rPr lang="cs-CZ" dirty="0" err="1">
                <a:solidFill>
                  <a:srgbClr val="5A5A5A"/>
                </a:solidFill>
              </a:rPr>
              <a:t>MetaCentra</a:t>
            </a:r>
            <a:r>
              <a:rPr lang="cs-CZ" dirty="0">
                <a:solidFill>
                  <a:srgbClr val="5A5A5A"/>
                </a:solidFill>
              </a:rPr>
              <a:t> je téměř plně vytížená</a:t>
            </a:r>
          </a:p>
          <a:p>
            <a:pPr lvl="1"/>
            <a:r>
              <a:rPr lang="cs-CZ" dirty="0"/>
              <a:t>zdroje budeme doplňovat s přechodem na novou generaci cloudů</a:t>
            </a:r>
          </a:p>
          <a:p>
            <a:pPr lvl="2"/>
            <a:r>
              <a:rPr lang="cs-CZ" dirty="0"/>
              <a:t>viz prezentace kolegy Paráka</a:t>
            </a:r>
          </a:p>
          <a:p>
            <a:r>
              <a:rPr lang="cs-CZ" dirty="0">
                <a:solidFill>
                  <a:srgbClr val="F27930"/>
                </a:solidFill>
              </a:rPr>
              <a:t>prosíme, ukončujte nevyužívané stroje…</a:t>
            </a:r>
          </a:p>
          <a:p>
            <a:pPr lvl="1"/>
            <a:r>
              <a:rPr lang="cs-CZ" dirty="0"/>
              <a:t>pozor však na </a:t>
            </a:r>
            <a:r>
              <a:rPr lang="cs-CZ" b="1" dirty="0"/>
              <a:t>persistenci dat</a:t>
            </a:r>
            <a:r>
              <a:rPr lang="cs-CZ" dirty="0"/>
              <a:t> (viz dále)</a:t>
            </a:r>
          </a:p>
          <a:p>
            <a:r>
              <a:rPr lang="cs-CZ" dirty="0">
                <a:solidFill>
                  <a:srgbClr val="5A5A5A"/>
                </a:solidFill>
              </a:rPr>
              <a:t>pokud potřebujete větší alokace (Váš stroj setrvává ve stavu „</a:t>
            </a:r>
            <a:r>
              <a:rPr lang="cs-CZ" i="1" dirty="0" err="1">
                <a:solidFill>
                  <a:srgbClr val="5A5A5A"/>
                </a:solidFill>
              </a:rPr>
              <a:t>pending</a:t>
            </a:r>
            <a:r>
              <a:rPr lang="cs-CZ" dirty="0">
                <a:solidFill>
                  <a:srgbClr val="5A5A5A"/>
                </a:solidFill>
              </a:rPr>
              <a:t>“), kontaktujte nás</a:t>
            </a:r>
          </a:p>
          <a:p>
            <a:pPr lvl="1"/>
            <a:r>
              <a:rPr lang="cs-CZ" dirty="0"/>
              <a:t>alternativně využijte infrastrukturu CERIT-SC </a:t>
            </a:r>
            <a:r>
              <a:rPr lang="cs-CZ" b="1" dirty="0"/>
              <a:t>(za stejných požadavků na efektivitu)</a:t>
            </a:r>
          </a:p>
        </p:txBody>
      </p:sp>
    </p:spTree>
    <p:extLst>
      <p:ext uri="{BB962C8B-B14F-4D97-AF65-F5344CB8AC3E}">
        <p14:creationId xmlns:p14="http://schemas.microsoft.com/office/powerpoint/2010/main" val="327101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784976" cy="3888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Výpočetní infrastruktury </a:t>
            </a:r>
            <a:r>
              <a:rPr lang="cs-CZ" sz="2400" cap="small" dirty="0" err="1">
                <a:solidFill>
                  <a:srgbClr val="F27930"/>
                </a:solidFill>
              </a:rPr>
              <a:t>MetaCentrum</a:t>
            </a:r>
            <a:r>
              <a:rPr lang="cs-CZ" sz="2400" cap="small" dirty="0">
                <a:solidFill>
                  <a:srgbClr val="F27930"/>
                </a:solidFill>
              </a:rPr>
              <a:t> &amp; CERIT-SC</a:t>
            </a:r>
          </a:p>
          <a:p>
            <a:r>
              <a:rPr lang="cs-CZ" dirty="0">
                <a:solidFill>
                  <a:srgbClr val="5A5A5A"/>
                </a:solidFill>
              </a:rPr>
              <a:t>přístupné zaměstnancům a studentům VŠ/univerzit, AV ČR, výzkumným ústavům, atp.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komerční subjekty pouze pro veřejný výzkum</a:t>
            </a:r>
          </a:p>
          <a:p>
            <a:r>
              <a:rPr lang="cs-CZ" dirty="0">
                <a:solidFill>
                  <a:srgbClr val="5A5A5A"/>
                </a:solidFill>
              </a:rPr>
              <a:t>nabízí: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výpočetní zdroje, úložné kapacity a aplikační programy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vč. specialit – GPU a </a:t>
            </a:r>
            <a:r>
              <a:rPr lang="cs-CZ" dirty="0" err="1">
                <a:solidFill>
                  <a:srgbClr val="5A5A5A"/>
                </a:solidFill>
              </a:rPr>
              <a:t>Xeon</a:t>
            </a:r>
            <a:r>
              <a:rPr lang="cs-CZ" dirty="0">
                <a:solidFill>
                  <a:srgbClr val="5A5A5A"/>
                </a:solidFill>
              </a:rPr>
              <a:t> </a:t>
            </a:r>
            <a:r>
              <a:rPr lang="cs-CZ" dirty="0" err="1">
                <a:solidFill>
                  <a:srgbClr val="5A5A5A"/>
                </a:solidFill>
              </a:rPr>
              <a:t>Phi</a:t>
            </a:r>
            <a:r>
              <a:rPr lang="cs-CZ" dirty="0">
                <a:solidFill>
                  <a:srgbClr val="5A5A5A"/>
                </a:solidFill>
              </a:rPr>
              <a:t> akcelerátory, velká úložiště pro práci s velkými daty, atp.</a:t>
            </a:r>
          </a:p>
          <a:p>
            <a:pPr lvl="1"/>
            <a:r>
              <a:rPr lang="cs-CZ" dirty="0"/>
              <a:t>různé formy výpočtů:</a:t>
            </a:r>
          </a:p>
          <a:p>
            <a:pPr lvl="2"/>
            <a:r>
              <a:rPr lang="cs-CZ" b="1" dirty="0">
                <a:solidFill>
                  <a:srgbClr val="F27930"/>
                </a:solidFill>
              </a:rPr>
              <a:t>gridové výpočty</a:t>
            </a:r>
          </a:p>
          <a:p>
            <a:pPr lvl="2"/>
            <a:r>
              <a:rPr lang="cs-CZ" b="1" dirty="0">
                <a:solidFill>
                  <a:srgbClr val="F27930"/>
                </a:solidFill>
              </a:rPr>
              <a:t>cloudové výpočty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infrastruktura </a:t>
            </a:r>
            <a:r>
              <a:rPr lang="cs-CZ" dirty="0" err="1">
                <a:solidFill>
                  <a:srgbClr val="5A5A5A"/>
                </a:solidFill>
              </a:rPr>
              <a:t>Apache</a:t>
            </a:r>
            <a:r>
              <a:rPr lang="cs-CZ" dirty="0">
                <a:solidFill>
                  <a:srgbClr val="5A5A5A"/>
                </a:solidFill>
              </a:rPr>
              <a:t> </a:t>
            </a:r>
            <a:r>
              <a:rPr lang="cs-CZ" dirty="0" err="1">
                <a:solidFill>
                  <a:srgbClr val="5A5A5A"/>
                </a:solidFill>
              </a:rPr>
              <a:t>Hadoop</a:t>
            </a:r>
            <a:endParaRPr lang="cs-CZ" dirty="0">
              <a:solidFill>
                <a:srgbClr val="5A5A5A"/>
              </a:solidFill>
            </a:endParaRPr>
          </a:p>
          <a:p>
            <a:pPr lvl="2"/>
            <a:r>
              <a:rPr lang="cs-CZ" dirty="0">
                <a:solidFill>
                  <a:srgbClr val="5A5A5A"/>
                </a:solidFill>
              </a:rPr>
              <a:t>specializované </a:t>
            </a:r>
            <a:r>
              <a:rPr lang="cs-CZ" dirty="0" err="1">
                <a:solidFill>
                  <a:srgbClr val="5A5A5A"/>
                </a:solidFill>
              </a:rPr>
              <a:t>frontendy</a:t>
            </a:r>
            <a:r>
              <a:rPr lang="cs-CZ" dirty="0">
                <a:solidFill>
                  <a:srgbClr val="5A5A5A"/>
                </a:solidFill>
              </a:rPr>
              <a:t> (</a:t>
            </a:r>
            <a:r>
              <a:rPr lang="cs-CZ" dirty="0" err="1">
                <a:solidFill>
                  <a:srgbClr val="5A5A5A"/>
                </a:solidFill>
              </a:rPr>
              <a:t>Galaxy</a:t>
            </a:r>
            <a:r>
              <a:rPr lang="cs-CZ" dirty="0">
                <a:solidFill>
                  <a:srgbClr val="5A5A5A"/>
                </a:solidFill>
              </a:rPr>
              <a:t>, </a:t>
            </a:r>
            <a:r>
              <a:rPr lang="cs-CZ" dirty="0" err="1">
                <a:solidFill>
                  <a:srgbClr val="5A5A5A"/>
                </a:solidFill>
              </a:rPr>
              <a:t>Chipster</a:t>
            </a:r>
            <a:r>
              <a:rPr lang="cs-CZ" dirty="0">
                <a:solidFill>
                  <a:srgbClr val="5A5A5A"/>
                </a:solidFill>
              </a:rPr>
              <a:t>, </a:t>
            </a:r>
            <a:r>
              <a:rPr lang="cs-CZ" dirty="0" err="1">
                <a:solidFill>
                  <a:srgbClr val="5A5A5A"/>
                </a:solidFill>
              </a:rPr>
              <a:t>RepeatExplorer</a:t>
            </a:r>
            <a:r>
              <a:rPr lang="cs-CZ" dirty="0">
                <a:solidFill>
                  <a:srgbClr val="5A5A5A"/>
                </a:solidFill>
              </a:rPr>
              <a:t> portál, atp.)</a:t>
            </a:r>
          </a:p>
          <a:p>
            <a:r>
              <a:rPr lang="cs-CZ" dirty="0">
                <a:solidFill>
                  <a:srgbClr val="5A5A5A"/>
                </a:solidFill>
              </a:rPr>
              <a:t>po registraci k dispozici </a:t>
            </a:r>
            <a:r>
              <a:rPr lang="cs-CZ" dirty="0">
                <a:solidFill>
                  <a:srgbClr val="F27930"/>
                </a:solidFill>
              </a:rPr>
              <a:t>zcela zdarma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bez formálních žádostí o zdroje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„placení“ formou publikací s poděkováním</a:t>
            </a:r>
          </a:p>
        </p:txBody>
      </p:sp>
    </p:spTree>
    <p:extLst>
      <p:ext uri="{BB962C8B-B14F-4D97-AF65-F5344CB8AC3E}">
        <p14:creationId xmlns:p14="http://schemas.microsoft.com/office/powerpoint/2010/main" val="1302923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využití cloudů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Násilné ukončování virtuálních strojů</a:t>
            </a:r>
          </a:p>
          <a:p>
            <a:r>
              <a:rPr lang="cs-CZ" dirty="0">
                <a:solidFill>
                  <a:srgbClr val="5A5A5A"/>
                </a:solidFill>
              </a:rPr>
              <a:t>nezapomínejte na své (nepoužívané) virtuální stroje</a:t>
            </a:r>
          </a:p>
          <a:p>
            <a:r>
              <a:rPr lang="cs-CZ" dirty="0">
                <a:solidFill>
                  <a:srgbClr val="5A5A5A"/>
                </a:solidFill>
              </a:rPr>
              <a:t>vzhledem k mnoha sporadicky používaným virtuálním strojům jsme zavedli </a:t>
            </a:r>
            <a:r>
              <a:rPr lang="cs-CZ" dirty="0">
                <a:solidFill>
                  <a:srgbClr val="F27930"/>
                </a:solidFill>
              </a:rPr>
              <a:t>mechanismus jejich násilného ukončování</a:t>
            </a:r>
          </a:p>
          <a:p>
            <a:pPr lvl="1"/>
            <a:r>
              <a:rPr lang="cs-CZ" dirty="0"/>
              <a:t>každý virtuální stroj má standardní </a:t>
            </a:r>
            <a:r>
              <a:rPr lang="cs-CZ" b="1" dirty="0"/>
              <a:t>platnost 3 měsíce</a:t>
            </a:r>
          </a:p>
          <a:p>
            <a:pPr lvl="1"/>
            <a:r>
              <a:rPr lang="cs-CZ" b="1" dirty="0">
                <a:solidFill>
                  <a:srgbClr val="5A5A5A"/>
                </a:solidFill>
              </a:rPr>
              <a:t>3 týdny před vypršení</a:t>
            </a:r>
            <a:r>
              <a:rPr lang="cs-CZ" b="1" dirty="0"/>
              <a:t>m platnosti emailová výzva</a:t>
            </a:r>
            <a:r>
              <a:rPr lang="cs-CZ" dirty="0"/>
              <a:t> k prodloužení platnosti (opět o 3 měsíce)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v případě </a:t>
            </a:r>
            <a:r>
              <a:rPr lang="cs-CZ" b="1" dirty="0" err="1">
                <a:solidFill>
                  <a:srgbClr val="5A5A5A"/>
                </a:solidFill>
              </a:rPr>
              <a:t>nereakce</a:t>
            </a:r>
            <a:r>
              <a:rPr lang="cs-CZ" b="1" dirty="0">
                <a:solidFill>
                  <a:srgbClr val="5A5A5A"/>
                </a:solidFill>
              </a:rPr>
              <a:t> násilné ukončení stroje</a:t>
            </a:r>
          </a:p>
        </p:txBody>
      </p:sp>
    </p:spTree>
    <p:extLst>
      <p:ext uri="{BB962C8B-B14F-4D97-AF65-F5344CB8AC3E}">
        <p14:creationId xmlns:p14="http://schemas.microsoft.com/office/powerpoint/2010/main" val="122449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využití cloudů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784976" cy="3960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Persistentní vs. </a:t>
            </a:r>
            <a:r>
              <a:rPr lang="cs-CZ" sz="2400" cap="small" dirty="0" err="1">
                <a:solidFill>
                  <a:srgbClr val="F27930"/>
                </a:solidFill>
              </a:rPr>
              <a:t>NEpersistentní</a:t>
            </a:r>
            <a:r>
              <a:rPr lang="cs-CZ" sz="2400" cap="small" dirty="0">
                <a:solidFill>
                  <a:srgbClr val="F27930"/>
                </a:solidFill>
              </a:rPr>
              <a:t> stroje</a:t>
            </a:r>
          </a:p>
          <a:p>
            <a:r>
              <a:rPr lang="cs-CZ" dirty="0" err="1">
                <a:solidFill>
                  <a:srgbClr val="F27930"/>
                </a:solidFill>
              </a:rPr>
              <a:t>NEpersistentní</a:t>
            </a:r>
            <a:r>
              <a:rPr lang="cs-CZ" dirty="0">
                <a:solidFill>
                  <a:srgbClr val="F27930"/>
                </a:solidFill>
              </a:rPr>
              <a:t> virtuální stroje </a:t>
            </a:r>
            <a:r>
              <a:rPr lang="cs-CZ" dirty="0">
                <a:solidFill>
                  <a:srgbClr val="5A5A5A"/>
                </a:solidFill>
              </a:rPr>
              <a:t>(</a:t>
            </a:r>
            <a:r>
              <a:rPr lang="cs-CZ" i="1" dirty="0">
                <a:solidFill>
                  <a:srgbClr val="5A5A5A"/>
                </a:solidFill>
              </a:rPr>
              <a:t>standard</a:t>
            </a:r>
            <a:r>
              <a:rPr lang="cs-CZ" dirty="0">
                <a:solidFill>
                  <a:srgbClr val="5A5A5A"/>
                </a:solidFill>
              </a:rPr>
              <a:t>)</a:t>
            </a:r>
          </a:p>
          <a:p>
            <a:pPr lvl="1"/>
            <a:r>
              <a:rPr lang="cs-CZ" dirty="0"/>
              <a:t>na fyzickém uzlu běží kopie vybraného obrazu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při ukončení virtuálního stroje se </a:t>
            </a:r>
            <a:r>
              <a:rPr lang="cs-CZ" b="1" dirty="0">
                <a:solidFill>
                  <a:srgbClr val="5A5A5A"/>
                </a:solidFill>
              </a:rPr>
              <a:t>obraz maže</a:t>
            </a:r>
          </a:p>
          <a:p>
            <a:pPr lvl="2"/>
            <a:r>
              <a:rPr lang="cs-CZ" dirty="0"/>
              <a:t>včetně případných uživatelských dat</a:t>
            </a:r>
          </a:p>
          <a:p>
            <a:r>
              <a:rPr lang="cs-CZ" dirty="0">
                <a:solidFill>
                  <a:srgbClr val="F27930"/>
                </a:solidFill>
              </a:rPr>
              <a:t>Persistentní virtuální stroje</a:t>
            </a:r>
            <a:endParaRPr lang="cs-CZ" dirty="0">
              <a:solidFill>
                <a:srgbClr val="5A5A5A"/>
              </a:solidFill>
            </a:endParaRPr>
          </a:p>
          <a:p>
            <a:pPr lvl="1"/>
            <a:r>
              <a:rPr lang="cs-CZ" dirty="0"/>
              <a:t>obraz stroje je </a:t>
            </a:r>
            <a:r>
              <a:rPr lang="cs-CZ" dirty="0" err="1"/>
              <a:t>předvytvořen</a:t>
            </a:r>
            <a:r>
              <a:rPr lang="cs-CZ" dirty="0"/>
              <a:t> na cloudovém úložišti (kopií vybraného obrazu)</a:t>
            </a:r>
          </a:p>
          <a:p>
            <a:pPr lvl="2"/>
            <a:r>
              <a:rPr lang="cs-CZ" dirty="0"/>
              <a:t>a stěhuje se spolu se strojem</a:t>
            </a:r>
          </a:p>
          <a:p>
            <a:pPr lvl="1"/>
            <a:r>
              <a:rPr lang="cs-CZ" dirty="0"/>
              <a:t>při ukončení virtuálního stroje se </a:t>
            </a:r>
            <a:r>
              <a:rPr lang="cs-CZ" b="1" dirty="0"/>
              <a:t>obraz přenáší zpět do cloudového úložiště</a:t>
            </a:r>
          </a:p>
          <a:p>
            <a:pPr lvl="2"/>
            <a:r>
              <a:rPr lang="cs-CZ" dirty="0"/>
              <a:t>uživatelská data zůstávají zachována (při opětovném startu obnoven původní stav)</a:t>
            </a:r>
          </a:p>
          <a:p>
            <a:pPr lvl="1"/>
            <a:r>
              <a:rPr lang="cs-CZ" dirty="0"/>
              <a:t>větší režie, delší doba čekání při manipulaci se strojem (start, stop, atp.)</a:t>
            </a:r>
          </a:p>
          <a:p>
            <a:pPr lvl="2"/>
            <a:r>
              <a:rPr lang="cs-CZ" dirty="0"/>
              <a:t>a větší zátěž na infrastrukturu</a:t>
            </a:r>
          </a:p>
          <a:p>
            <a:r>
              <a:rPr lang="cs-CZ" dirty="0">
                <a:solidFill>
                  <a:srgbClr val="F27930"/>
                </a:solidFill>
              </a:rPr>
              <a:t>Základní </a:t>
            </a:r>
            <a:r>
              <a:rPr lang="cs-CZ" dirty="0" err="1">
                <a:solidFill>
                  <a:srgbClr val="F27930"/>
                </a:solidFill>
              </a:rPr>
              <a:t>videotutoriál</a:t>
            </a:r>
            <a:r>
              <a:rPr lang="cs-CZ" dirty="0">
                <a:solidFill>
                  <a:srgbClr val="F27930"/>
                </a:solidFill>
              </a:rPr>
              <a:t> k využití cloudu</a:t>
            </a:r>
          </a:p>
          <a:p>
            <a:pPr lvl="1"/>
            <a:r>
              <a:rPr lang="cs-CZ" dirty="0"/>
              <a:t>viz </a:t>
            </a:r>
            <a:r>
              <a:rPr lang="cs-CZ" dirty="0">
                <a:hlinkClick r:id="rId2"/>
              </a:rPr>
              <a:t>https://youtu.be/fWTamFvzpcQ</a:t>
            </a:r>
            <a:endParaRPr lang="cs-CZ" dirty="0"/>
          </a:p>
          <a:p>
            <a:pPr lvl="2"/>
            <a:endParaRPr lang="cs-CZ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4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2001" y="1656001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3600" b="1" i="1" cap="small" spc="-1" dirty="0">
                <a:solidFill>
                  <a:schemeClr val="bg1"/>
                </a:solidFill>
                <a:latin typeface="Avenir LT Pro 55 Roman"/>
              </a:rPr>
              <a:t>„Musíme si </a:t>
            </a:r>
            <a:r>
              <a:rPr lang="cs-CZ" sz="3600" b="1" i="1" cap="small" spc="-1" dirty="0">
                <a:solidFill>
                  <a:srgbClr val="F27930"/>
                </a:solidFill>
                <a:latin typeface="Avenir LT Pro 55 Roman"/>
              </a:rPr>
              <a:t>pomáhat</a:t>
            </a:r>
            <a:r>
              <a:rPr lang="cs-CZ" sz="3600" b="1" i="1" cap="small" spc="-1" dirty="0">
                <a:solidFill>
                  <a:schemeClr val="bg1"/>
                </a:solidFill>
                <a:latin typeface="Avenir LT Pro 55 Roman"/>
              </a:rPr>
              <a:t>“</a:t>
            </a:r>
            <a:r>
              <a:rPr lang="cs-CZ" sz="3600" b="1" cap="small" spc="-1" dirty="0">
                <a:solidFill>
                  <a:schemeClr val="bg1"/>
                </a:solidFill>
                <a:latin typeface="Avenir LT Pro 55 Roman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88047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„Musíme si pomáhat“</a:t>
            </a:r>
            <a:r>
              <a:rPr lang="cs-CZ" dirty="0"/>
              <a:t>…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784976" cy="3816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S čím Vám můžeme pomoci?</a:t>
            </a:r>
          </a:p>
          <a:p>
            <a:pPr marL="0" indent="0">
              <a:buNone/>
            </a:pPr>
            <a:r>
              <a:rPr lang="cs-CZ" dirty="0">
                <a:solidFill>
                  <a:srgbClr val="5A5A5A"/>
                </a:solidFill>
              </a:rPr>
              <a:t>kromě podpory vlastních výpočtů či zmíněných (výzkumných) spoluprací…</a:t>
            </a:r>
          </a:p>
          <a:p>
            <a:r>
              <a:rPr lang="cs-CZ" dirty="0">
                <a:solidFill>
                  <a:srgbClr val="5A5A5A"/>
                </a:solidFill>
              </a:rPr>
              <a:t>možnost </a:t>
            </a:r>
            <a:r>
              <a:rPr lang="cs-CZ" b="1" dirty="0">
                <a:solidFill>
                  <a:srgbClr val="F27930"/>
                </a:solidFill>
              </a:rPr>
              <a:t>intenzivních</a:t>
            </a:r>
            <a:r>
              <a:rPr lang="cs-CZ" dirty="0">
                <a:solidFill>
                  <a:srgbClr val="5A5A5A"/>
                </a:solidFill>
              </a:rPr>
              <a:t> </a:t>
            </a:r>
            <a:r>
              <a:rPr lang="cs-CZ" b="1" dirty="0" err="1">
                <a:solidFill>
                  <a:srgbClr val="F27930"/>
                </a:solidFill>
              </a:rPr>
              <a:t>hands</a:t>
            </a:r>
            <a:r>
              <a:rPr lang="cs-CZ" b="1" dirty="0">
                <a:solidFill>
                  <a:srgbClr val="F27930"/>
                </a:solidFill>
              </a:rPr>
              <a:t>-on školení</a:t>
            </a:r>
            <a:r>
              <a:rPr lang="cs-CZ" dirty="0">
                <a:solidFill>
                  <a:srgbClr val="5A5A5A"/>
                </a:solidFill>
              </a:rPr>
              <a:t> lokálních skupin</a:t>
            </a:r>
          </a:p>
          <a:p>
            <a:r>
              <a:rPr lang="cs-CZ" dirty="0">
                <a:solidFill>
                  <a:srgbClr val="5A5A5A"/>
                </a:solidFill>
              </a:rPr>
              <a:t>pokud jste nakoupili (či plánujete nakoupit) </a:t>
            </a:r>
            <a:r>
              <a:rPr lang="cs-CZ" dirty="0">
                <a:solidFill>
                  <a:srgbClr val="F27930"/>
                </a:solidFill>
              </a:rPr>
              <a:t>moderní výpočetní cluster / úložiště</a:t>
            </a:r>
            <a:r>
              <a:rPr lang="cs-CZ" dirty="0">
                <a:solidFill>
                  <a:srgbClr val="5A5A5A"/>
                </a:solidFill>
              </a:rPr>
              <a:t>, pak Vám můžeme nabídnout</a:t>
            </a:r>
          </a:p>
          <a:p>
            <a:pPr lvl="1"/>
            <a:r>
              <a:rPr lang="cs-CZ" dirty="0"/>
              <a:t>pomoc při výběru, instalaci a provozu výpočetních clusterů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s prioritou neb</a:t>
            </a:r>
            <a:r>
              <a:rPr lang="cs-CZ" dirty="0"/>
              <a:t>o i výhradním přístupem na vlastních strojích</a:t>
            </a:r>
          </a:p>
          <a:p>
            <a:pPr lvl="1"/>
            <a:r>
              <a:rPr lang="cs-CZ" dirty="0"/>
              <a:t>správu účtů, sdílení programového vybavení (podle licenčních podmínek)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optimalizaci využití vlastněného clusteru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zajištění využití při nedostatečném vytížení, přetoky úloh do </a:t>
            </a:r>
            <a:r>
              <a:rPr lang="cs-CZ" dirty="0" err="1">
                <a:solidFill>
                  <a:srgbClr val="5A5A5A"/>
                </a:solidFill>
              </a:rPr>
              <a:t>MetaCentra</a:t>
            </a:r>
            <a:endParaRPr lang="cs-CZ" dirty="0">
              <a:solidFill>
                <a:srgbClr val="5A5A5A"/>
              </a:solidFill>
            </a:endParaRPr>
          </a:p>
          <a:p>
            <a:pPr lvl="1"/>
            <a:r>
              <a:rPr lang="cs-CZ" dirty="0"/>
              <a:t>pomoc s řešením bezpečnostních incidentů (napojení na bezpečnostní tým CSIRT </a:t>
            </a:r>
            <a:r>
              <a:rPr lang="cs-CZ" dirty="0" err="1"/>
              <a:t>CESNETu</a:t>
            </a:r>
            <a:r>
              <a:rPr lang="cs-CZ" dirty="0"/>
              <a:t>)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atp.</a:t>
            </a:r>
          </a:p>
        </p:txBody>
      </p:sp>
    </p:spTree>
    <p:extLst>
      <p:ext uri="{BB962C8B-B14F-4D97-AF65-F5344CB8AC3E}">
        <p14:creationId xmlns:p14="http://schemas.microsoft.com/office/powerpoint/2010/main" val="2687349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„Musíme si pomáhat“</a:t>
            </a:r>
            <a:r>
              <a:rPr lang="cs-CZ" dirty="0"/>
              <a:t>…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784976" cy="3816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S čím Vám můžeme pomoci?</a:t>
            </a:r>
          </a:p>
          <a:p>
            <a:r>
              <a:rPr lang="cs-CZ" dirty="0">
                <a:solidFill>
                  <a:srgbClr val="5A5A5A"/>
                </a:solidFill>
              </a:rPr>
              <a:t>podpora a konzultace vlastních výpočtů</a:t>
            </a:r>
          </a:p>
          <a:p>
            <a:r>
              <a:rPr lang="cs-CZ" dirty="0">
                <a:solidFill>
                  <a:srgbClr val="5A5A5A"/>
                </a:solidFill>
              </a:rPr>
              <a:t>výzkumné spolupráce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nové algoritmy, zefektivňování nástrojů a výpočtů, podpora projektů, atp.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(nejen) HPC a </a:t>
            </a:r>
            <a:r>
              <a:rPr lang="cs-CZ" dirty="0" err="1">
                <a:solidFill>
                  <a:srgbClr val="5A5A5A"/>
                </a:solidFill>
              </a:rPr>
              <a:t>BigData</a:t>
            </a:r>
            <a:endParaRPr lang="cs-CZ" dirty="0">
              <a:solidFill>
                <a:srgbClr val="5A5A5A"/>
              </a:solidFill>
            </a:endParaRPr>
          </a:p>
          <a:p>
            <a:r>
              <a:rPr lang="cs-CZ" dirty="0">
                <a:solidFill>
                  <a:srgbClr val="5A5A5A"/>
                </a:solidFill>
              </a:rPr>
              <a:t>spolupráce na složitějších případech užití</a:t>
            </a:r>
          </a:p>
          <a:p>
            <a:pPr lvl="1"/>
            <a:r>
              <a:rPr lang="cs-CZ" dirty="0"/>
              <a:t>včetně specifického nastavení výpočetních/úložných prostředků</a:t>
            </a:r>
            <a:endParaRPr lang="cs-CZ" dirty="0">
              <a:solidFill>
                <a:srgbClr val="5A5A5A"/>
              </a:solidFill>
            </a:endParaRPr>
          </a:p>
          <a:p>
            <a:r>
              <a:rPr lang="cs-CZ" dirty="0">
                <a:solidFill>
                  <a:srgbClr val="5A5A5A"/>
                </a:solidFill>
              </a:rPr>
              <a:t>možnost </a:t>
            </a:r>
            <a:r>
              <a:rPr lang="cs-CZ" b="1" dirty="0" err="1">
                <a:solidFill>
                  <a:srgbClr val="5A5A5A"/>
                </a:solidFill>
              </a:rPr>
              <a:t>hands</a:t>
            </a:r>
            <a:r>
              <a:rPr lang="cs-CZ" b="1" dirty="0">
                <a:solidFill>
                  <a:srgbClr val="5A5A5A"/>
                </a:solidFill>
              </a:rPr>
              <a:t>-on školení</a:t>
            </a:r>
            <a:r>
              <a:rPr lang="cs-CZ" dirty="0">
                <a:solidFill>
                  <a:srgbClr val="5A5A5A"/>
                </a:solidFill>
              </a:rPr>
              <a:t> lokálních skupin</a:t>
            </a:r>
          </a:p>
          <a:p>
            <a:pPr lvl="1"/>
            <a:r>
              <a:rPr lang="cs-CZ" dirty="0"/>
              <a:t>výjezdní semináře s </a:t>
            </a:r>
            <a:r>
              <a:rPr lang="cs-CZ" dirty="0">
                <a:solidFill>
                  <a:srgbClr val="F27930"/>
                </a:solidFill>
              </a:rPr>
              <a:t>intenzivním zaškolením (menších) skupin</a:t>
            </a:r>
            <a:r>
              <a:rPr lang="cs-CZ" dirty="0"/>
              <a:t> do efektivního využití poskytované infrastruktury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2018:</a:t>
            </a:r>
          </a:p>
          <a:p>
            <a:pPr lvl="2"/>
            <a:r>
              <a:rPr lang="cs-CZ" dirty="0"/>
              <a:t>Q1: 2x </a:t>
            </a:r>
            <a:r>
              <a:rPr lang="cs-CZ" dirty="0" err="1"/>
              <a:t>PřírF</a:t>
            </a:r>
            <a:r>
              <a:rPr lang="cs-CZ" dirty="0"/>
              <a:t> UK, UPOL, </a:t>
            </a:r>
            <a:r>
              <a:rPr lang="cs-CZ" dirty="0" err="1"/>
              <a:t>PřírF</a:t>
            </a:r>
            <a:r>
              <a:rPr lang="cs-CZ" dirty="0"/>
              <a:t> MU</a:t>
            </a:r>
          </a:p>
          <a:p>
            <a:pPr lvl="2"/>
            <a:r>
              <a:rPr lang="cs-CZ" b="1" dirty="0">
                <a:solidFill>
                  <a:srgbClr val="5A5A5A"/>
                </a:solidFill>
              </a:rPr>
              <a:t>Q2: UK, ČVUT, MU, VUT</a:t>
            </a:r>
          </a:p>
        </p:txBody>
      </p:sp>
    </p:spTree>
    <p:extLst>
      <p:ext uri="{BB962C8B-B14F-4D97-AF65-F5344CB8AC3E}">
        <p14:creationId xmlns:p14="http://schemas.microsoft.com/office/powerpoint/2010/main" val="2285376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„Musíme si pomáhat“</a:t>
            </a:r>
            <a:r>
              <a:rPr lang="cs-CZ" dirty="0"/>
              <a:t>…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A s čím můžete pomoci Vy nám?</a:t>
            </a:r>
          </a:p>
          <a:p>
            <a:r>
              <a:rPr lang="cs-CZ" dirty="0">
                <a:solidFill>
                  <a:srgbClr val="5A5A5A"/>
                </a:solidFill>
              </a:rPr>
              <a:t>spolupráce na tvorbě dokumentace a návodů</a:t>
            </a:r>
          </a:p>
          <a:p>
            <a:pPr lvl="1"/>
            <a:r>
              <a:rPr lang="cs-CZ" dirty="0"/>
              <a:t>dokumentaci na wiki má </a:t>
            </a:r>
            <a:r>
              <a:rPr lang="cs-CZ" b="1" dirty="0"/>
              <a:t>právo editovat každý uživatel </a:t>
            </a:r>
            <a:r>
              <a:rPr lang="cs-CZ" dirty="0"/>
              <a:t>(po přihlášení)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doplnění ukázkových příkladů, specialit při použití nástrojů, atp.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výpomoc při specializovaných konzultacích</a:t>
            </a:r>
          </a:p>
          <a:p>
            <a:pPr lvl="2"/>
            <a:r>
              <a:rPr lang="cs-CZ" dirty="0"/>
              <a:t>atd.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každá revize podléhá schvalovacímu procesu</a:t>
            </a:r>
          </a:p>
          <a:p>
            <a:r>
              <a:rPr lang="cs-CZ" dirty="0">
                <a:solidFill>
                  <a:srgbClr val="5A5A5A"/>
                </a:solidFill>
              </a:rPr>
              <a:t>spolupráce na přípravě software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zkušenosti s kompilací Vámi využívaných nástrojů =&gt; </a:t>
            </a:r>
            <a:r>
              <a:rPr lang="cs-CZ" b="1" dirty="0">
                <a:solidFill>
                  <a:srgbClr val="5A5A5A"/>
                </a:solidFill>
              </a:rPr>
              <a:t>příprava</a:t>
            </a:r>
            <a:r>
              <a:rPr lang="cs-CZ" dirty="0">
                <a:solidFill>
                  <a:srgbClr val="5A5A5A"/>
                </a:solidFill>
              </a:rPr>
              <a:t> veřejně dostupných </a:t>
            </a:r>
            <a:r>
              <a:rPr lang="cs-CZ" b="1" dirty="0">
                <a:solidFill>
                  <a:srgbClr val="5A5A5A"/>
                </a:solidFill>
              </a:rPr>
              <a:t>modulů i pro ostatní uživatele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zapojení Vašich kolegů, kteří pro Vás kompilují SW</a:t>
            </a:r>
          </a:p>
          <a:p>
            <a:r>
              <a:rPr lang="cs-CZ" dirty="0">
                <a:solidFill>
                  <a:srgbClr val="5A5A5A"/>
                </a:solidFill>
              </a:rPr>
              <a:t>a </a:t>
            </a:r>
            <a:r>
              <a:rPr lang="cs-CZ" dirty="0">
                <a:solidFill>
                  <a:srgbClr val="F27930"/>
                </a:solidFill>
              </a:rPr>
              <a:t>především</a:t>
            </a:r>
            <a:r>
              <a:rPr lang="cs-CZ" dirty="0">
                <a:solidFill>
                  <a:srgbClr val="5A5A5A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007573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„Musíme si pomáhat“</a:t>
            </a:r>
            <a:r>
              <a:rPr lang="cs-CZ" dirty="0"/>
              <a:t>…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„Děkovačky“…</a:t>
            </a:r>
          </a:p>
          <a:p>
            <a:r>
              <a:rPr lang="cs-CZ" dirty="0">
                <a:solidFill>
                  <a:srgbClr val="5A5A5A"/>
                </a:solidFill>
              </a:rPr>
              <a:t>aneb </a:t>
            </a:r>
            <a:r>
              <a:rPr lang="cs-CZ" i="1" dirty="0">
                <a:solidFill>
                  <a:srgbClr val="5A5A5A"/>
                </a:solidFill>
              </a:rPr>
              <a:t>„když vytvoříte vědecký výsledek s využitím našich infrastruktur, vložte do něj děkovací formuli“</a:t>
            </a:r>
          </a:p>
          <a:p>
            <a:pPr lvl="1"/>
            <a:r>
              <a:rPr lang="cs-CZ" dirty="0"/>
              <a:t>a nezapomeňte </a:t>
            </a:r>
            <a:r>
              <a:rPr lang="cs-CZ" b="1" dirty="0"/>
              <a:t>nám jej oznámit </a:t>
            </a:r>
            <a:r>
              <a:rPr lang="cs-CZ" dirty="0"/>
              <a:t>(zvýšení </a:t>
            </a:r>
            <a:r>
              <a:rPr lang="cs-CZ" i="1" dirty="0" err="1"/>
              <a:t>fairshare</a:t>
            </a:r>
            <a:r>
              <a:rPr lang="cs-CZ" dirty="0"/>
              <a:t>, viz prezentace kolegy Klusáčka)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viz </a:t>
            </a:r>
            <a:r>
              <a:rPr lang="cs-CZ" dirty="0">
                <a:hlinkClick r:id="rId2"/>
              </a:rPr>
              <a:t>https://wiki.metacentrum.cz/wiki/Usage_rules/Acknowledgement</a:t>
            </a:r>
            <a:r>
              <a:rPr lang="cs-CZ" dirty="0"/>
              <a:t> </a:t>
            </a:r>
            <a:endParaRPr lang="cs-CZ" dirty="0">
              <a:solidFill>
                <a:srgbClr val="5A5A5A"/>
              </a:solidFill>
            </a:endParaRPr>
          </a:p>
          <a:p>
            <a:r>
              <a:rPr lang="cs-CZ" dirty="0">
                <a:solidFill>
                  <a:srgbClr val="5A5A5A"/>
                </a:solidFill>
              </a:rPr>
              <a:t>jediný „poplatek“, který od Vás </a:t>
            </a:r>
            <a:br>
              <a:rPr lang="cs-CZ" dirty="0">
                <a:solidFill>
                  <a:srgbClr val="5A5A5A"/>
                </a:solidFill>
              </a:rPr>
            </a:br>
            <a:r>
              <a:rPr lang="cs-CZ" dirty="0">
                <a:solidFill>
                  <a:srgbClr val="5A5A5A"/>
                </a:solidFill>
              </a:rPr>
              <a:t>potřebujeme</a:t>
            </a:r>
          </a:p>
          <a:p>
            <a:pPr lvl="1"/>
            <a:r>
              <a:rPr lang="cs-CZ" dirty="0"/>
              <a:t>slouží pro podporu financování infrastruktur </a:t>
            </a:r>
            <a:br>
              <a:rPr lang="cs-CZ" dirty="0"/>
            </a:br>
            <a:r>
              <a:rPr lang="cs-CZ" dirty="0"/>
              <a:t>z veřejných zdrojů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doklad o smysluplném využívání</a:t>
            </a:r>
          </a:p>
          <a:p>
            <a:r>
              <a:rPr lang="cs-CZ" dirty="0">
                <a:solidFill>
                  <a:srgbClr val="5A5A5A"/>
                </a:solidFill>
              </a:rPr>
              <a:t>děkovačky se týkají nejen </a:t>
            </a:r>
            <a:r>
              <a:rPr lang="cs-CZ" dirty="0" err="1">
                <a:solidFill>
                  <a:srgbClr val="5A5A5A"/>
                </a:solidFill>
              </a:rPr>
              <a:t>gridů</a:t>
            </a:r>
            <a:r>
              <a:rPr lang="cs-CZ" dirty="0">
                <a:solidFill>
                  <a:srgbClr val="5A5A5A"/>
                </a:solidFill>
              </a:rPr>
              <a:t>, </a:t>
            </a:r>
            <a:br>
              <a:rPr lang="cs-CZ" dirty="0">
                <a:solidFill>
                  <a:srgbClr val="5A5A5A"/>
                </a:solidFill>
              </a:rPr>
            </a:br>
            <a:r>
              <a:rPr lang="cs-CZ" dirty="0">
                <a:solidFill>
                  <a:srgbClr val="5A5A5A"/>
                </a:solidFill>
              </a:rPr>
              <a:t>ale i </a:t>
            </a:r>
            <a:r>
              <a:rPr lang="cs-CZ" dirty="0">
                <a:solidFill>
                  <a:srgbClr val="F27930"/>
                </a:solidFill>
              </a:rPr>
              <a:t>cloudů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A5DC2FB-CEB2-49D9-8926-A912C944B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408" y="2907283"/>
            <a:ext cx="3979866" cy="228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99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2001" y="1656001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3600" b="1" cap="small" spc="-1" dirty="0">
                <a:solidFill>
                  <a:schemeClr val="bg1"/>
                </a:solidFill>
                <a:latin typeface="Avenir LT Pro 55 Roman"/>
              </a:rPr>
              <a:t>Závěrem</a:t>
            </a:r>
          </a:p>
        </p:txBody>
      </p:sp>
    </p:spTree>
    <p:extLst>
      <p:ext uri="{BB962C8B-B14F-4D97-AF65-F5344CB8AC3E}">
        <p14:creationId xmlns:p14="http://schemas.microsoft.com/office/powerpoint/2010/main" val="3868128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Nebojte se zeptat, rádi Vám poradíme!</a:t>
            </a:r>
          </a:p>
          <a:p>
            <a:r>
              <a:rPr lang="cs-CZ" dirty="0">
                <a:solidFill>
                  <a:srgbClr val="5A5A5A"/>
                </a:solidFill>
              </a:rPr>
              <a:t>v případě problémů zkuste předně vlastní analýzu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náhled do </a:t>
            </a:r>
            <a:r>
              <a:rPr lang="cs-CZ" b="1" dirty="0">
                <a:solidFill>
                  <a:srgbClr val="5A5A5A"/>
                </a:solidFill>
              </a:rPr>
              <a:t>dokumentace programu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náhled do </a:t>
            </a:r>
            <a:r>
              <a:rPr lang="cs-CZ" b="1" dirty="0">
                <a:solidFill>
                  <a:srgbClr val="5A5A5A"/>
                </a:solidFill>
              </a:rPr>
              <a:t>dokumentace </a:t>
            </a:r>
            <a:r>
              <a:rPr lang="cs-CZ" b="1" dirty="0" err="1">
                <a:solidFill>
                  <a:srgbClr val="5A5A5A"/>
                </a:solidFill>
              </a:rPr>
              <a:t>MetaCentra</a:t>
            </a:r>
            <a:endParaRPr lang="cs-CZ" b="1" dirty="0">
              <a:solidFill>
                <a:srgbClr val="5A5A5A"/>
              </a:solidFill>
            </a:endParaRPr>
          </a:p>
          <a:p>
            <a:pPr lvl="2"/>
            <a:r>
              <a:rPr lang="cs-CZ" dirty="0">
                <a:solidFill>
                  <a:srgbClr val="5A5A5A"/>
                </a:solidFill>
              </a:rPr>
              <a:t>může mj. obsahovat i tipy na efektivní spouštění aplikací (např. distribuované výpočty v </a:t>
            </a:r>
            <a:r>
              <a:rPr lang="cs-CZ" dirty="0" err="1">
                <a:solidFill>
                  <a:srgbClr val="5A5A5A"/>
                </a:solidFill>
              </a:rPr>
              <a:t>Gaussian</a:t>
            </a:r>
            <a:r>
              <a:rPr lang="cs-CZ" dirty="0">
                <a:solidFill>
                  <a:srgbClr val="5A5A5A"/>
                </a:solidFill>
              </a:rPr>
              <a:t>, </a:t>
            </a:r>
            <a:r>
              <a:rPr lang="cs-CZ" dirty="0" err="1">
                <a:solidFill>
                  <a:srgbClr val="5A5A5A"/>
                </a:solidFill>
              </a:rPr>
              <a:t>Matlab</a:t>
            </a:r>
            <a:r>
              <a:rPr lang="cs-CZ" dirty="0">
                <a:solidFill>
                  <a:srgbClr val="5A5A5A"/>
                </a:solidFill>
              </a:rPr>
              <a:t>, </a:t>
            </a:r>
            <a:r>
              <a:rPr lang="cs-CZ" dirty="0" err="1">
                <a:solidFill>
                  <a:srgbClr val="5A5A5A"/>
                </a:solidFill>
              </a:rPr>
              <a:t>Mathematica</a:t>
            </a:r>
            <a:r>
              <a:rPr lang="cs-CZ" dirty="0">
                <a:solidFill>
                  <a:srgbClr val="5A5A5A"/>
                </a:solidFill>
              </a:rPr>
              <a:t>, aj.), požadavky na licence, …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náhled do </a:t>
            </a:r>
            <a:r>
              <a:rPr lang="cs-CZ" b="1" dirty="0">
                <a:solidFill>
                  <a:srgbClr val="5A5A5A"/>
                </a:solidFill>
              </a:rPr>
              <a:t>aktualit/novinek </a:t>
            </a:r>
            <a:r>
              <a:rPr lang="cs-CZ" b="1" dirty="0" err="1">
                <a:solidFill>
                  <a:srgbClr val="5A5A5A"/>
                </a:solidFill>
              </a:rPr>
              <a:t>MetaCentra</a:t>
            </a:r>
            <a:endParaRPr lang="cs-CZ" b="1" dirty="0">
              <a:solidFill>
                <a:srgbClr val="5A5A5A"/>
              </a:solidFill>
            </a:endParaRPr>
          </a:p>
          <a:p>
            <a:r>
              <a:rPr lang="cs-CZ" dirty="0">
                <a:solidFill>
                  <a:srgbClr val="5A5A5A"/>
                </a:solidFill>
              </a:rPr>
              <a:t>pokud potřebujete poradit (s problémem či využitím infrastruktury), pište na </a:t>
            </a:r>
            <a:r>
              <a:rPr lang="cs-CZ" dirty="0">
                <a:solidFill>
                  <a:srgbClr val="F27930"/>
                </a:solidFill>
              </a:rPr>
              <a:t>meta@cesnet.cz</a:t>
            </a:r>
            <a:r>
              <a:rPr lang="cs-CZ" dirty="0">
                <a:solidFill>
                  <a:srgbClr val="5A5A5A"/>
                </a:solidFill>
              </a:rPr>
              <a:t> nebo </a:t>
            </a:r>
            <a:r>
              <a:rPr lang="cs-CZ" dirty="0">
                <a:solidFill>
                  <a:srgbClr val="F27930"/>
                </a:solidFill>
              </a:rPr>
              <a:t>support@cerit-sc.cz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Váš požadavek založí „ticket“ v </a:t>
            </a:r>
            <a:r>
              <a:rPr lang="cs-CZ" dirty="0" err="1">
                <a:solidFill>
                  <a:srgbClr val="5A5A5A"/>
                </a:solidFill>
              </a:rPr>
              <a:t>ticketovacím</a:t>
            </a:r>
            <a:r>
              <a:rPr lang="cs-CZ" dirty="0">
                <a:solidFill>
                  <a:srgbClr val="5A5A5A"/>
                </a:solidFill>
              </a:rPr>
              <a:t> systému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rozeslán všem relevantním lidem, umožňuje sledování historie vyřízení požadavku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doporučení: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vždy </a:t>
            </a:r>
            <a:r>
              <a:rPr lang="cs-CZ" b="1" dirty="0">
                <a:solidFill>
                  <a:srgbClr val="5A5A5A"/>
                </a:solidFill>
              </a:rPr>
              <a:t>odpovídejte na daný ticket</a:t>
            </a:r>
            <a:r>
              <a:rPr lang="cs-CZ" dirty="0">
                <a:solidFill>
                  <a:srgbClr val="5A5A5A"/>
                </a:solidFill>
              </a:rPr>
              <a:t> (přes uvedenou hromadnou adresu)</a:t>
            </a:r>
          </a:p>
          <a:p>
            <a:pPr lvl="3"/>
            <a:r>
              <a:rPr lang="cs-CZ" dirty="0">
                <a:solidFill>
                  <a:srgbClr val="5A5A5A"/>
                </a:solidFill>
              </a:rPr>
              <a:t>nepište konkrétním osobám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pro nové problémy </a:t>
            </a:r>
            <a:r>
              <a:rPr lang="cs-CZ" b="1" dirty="0">
                <a:solidFill>
                  <a:srgbClr val="5A5A5A"/>
                </a:solidFill>
              </a:rPr>
              <a:t>nepoužívejte staré tickety </a:t>
            </a:r>
          </a:p>
          <a:p>
            <a:pPr lvl="3"/>
            <a:r>
              <a:rPr lang="cs-CZ" dirty="0">
                <a:solidFill>
                  <a:srgbClr val="5A5A5A"/>
                </a:solidFill>
              </a:rPr>
              <a:t>vždy založte nový (tj. pište nový email)</a:t>
            </a:r>
          </a:p>
        </p:txBody>
      </p:sp>
    </p:spTree>
    <p:extLst>
      <p:ext uri="{BB962C8B-B14F-4D97-AF65-F5344CB8AC3E}">
        <p14:creationId xmlns:p14="http://schemas.microsoft.com/office/powerpoint/2010/main" val="3087635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144440" y="2016000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3600" b="1" cap="small" spc="-1" dirty="0">
                <a:solidFill>
                  <a:srgbClr val="FFFFFF"/>
                </a:solidFill>
                <a:latin typeface="Avenir LT Pro 55 Roman"/>
              </a:rPr>
              <a:t>Děkuji Vám za pozornost</a:t>
            </a:r>
          </a:p>
          <a:p>
            <a:r>
              <a:rPr lang="cs-CZ" sz="2600" cap="small" spc="-1" dirty="0">
                <a:solidFill>
                  <a:srgbClr val="FFFFFF"/>
                </a:solidFill>
                <a:latin typeface="Avenir LT Pro 55 Roman"/>
              </a:rPr>
              <a:t>dotazy, konzultace – nyní nebo v kuloárech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2043187"/>
            <a:ext cx="8784976" cy="2952328"/>
          </a:xfrm>
        </p:spPr>
        <p:txBody>
          <a:bodyPr/>
          <a:lstStyle/>
          <a:p>
            <a:r>
              <a:rPr lang="cs-CZ" dirty="0">
                <a:solidFill>
                  <a:srgbClr val="5A5A5A"/>
                </a:solidFill>
              </a:rPr>
              <a:t>Jak efektivně využívat</a:t>
            </a:r>
            <a:r>
              <a:rPr lang="cs-CZ" dirty="0"/>
              <a:t> </a:t>
            </a:r>
            <a:r>
              <a:rPr lang="cs-CZ" dirty="0">
                <a:solidFill>
                  <a:srgbClr val="F27930"/>
                </a:solidFill>
              </a:rPr>
              <a:t>gridovou</a:t>
            </a:r>
            <a:r>
              <a:rPr lang="cs-CZ" dirty="0"/>
              <a:t> </a:t>
            </a:r>
            <a:r>
              <a:rPr lang="cs-CZ" dirty="0">
                <a:solidFill>
                  <a:srgbClr val="5A5A5A"/>
                </a:solidFill>
              </a:rPr>
              <a:t>infrastrukturu?</a:t>
            </a:r>
          </a:p>
          <a:p>
            <a:pPr lvl="1"/>
            <a:r>
              <a:rPr lang="cs-CZ" dirty="0"/>
              <a:t>nejčastější problémy, tipy a triky pro práci s výpočty a daty</a:t>
            </a:r>
          </a:p>
          <a:p>
            <a:r>
              <a:rPr lang="cs-CZ" dirty="0">
                <a:solidFill>
                  <a:srgbClr val="5A5A5A"/>
                </a:solidFill>
              </a:rPr>
              <a:t>Jak efektivně využívat </a:t>
            </a:r>
            <a:r>
              <a:rPr lang="cs-CZ" dirty="0">
                <a:solidFill>
                  <a:srgbClr val="F27930"/>
                </a:solidFill>
              </a:rPr>
              <a:t>cloudovou</a:t>
            </a:r>
            <a:r>
              <a:rPr lang="cs-CZ" dirty="0"/>
              <a:t> </a:t>
            </a:r>
            <a:r>
              <a:rPr lang="cs-CZ" dirty="0">
                <a:solidFill>
                  <a:srgbClr val="5A5A5A"/>
                </a:solidFill>
              </a:rPr>
              <a:t>infrastrukturu?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nejčastější problémy, tipy a triky pro práci s virtuálními stroji</a:t>
            </a:r>
          </a:p>
          <a:p>
            <a:r>
              <a:rPr lang="cs-CZ" i="1" dirty="0">
                <a:solidFill>
                  <a:srgbClr val="5A5A5A"/>
                </a:solidFill>
              </a:rPr>
              <a:t>„Musíme si </a:t>
            </a:r>
            <a:r>
              <a:rPr lang="cs-CZ" i="1" dirty="0">
                <a:solidFill>
                  <a:srgbClr val="F27930"/>
                </a:solidFill>
              </a:rPr>
              <a:t>pomáhat</a:t>
            </a:r>
            <a:r>
              <a:rPr lang="cs-CZ" i="1" dirty="0">
                <a:solidFill>
                  <a:srgbClr val="5A5A5A"/>
                </a:solidFill>
              </a:rPr>
              <a:t>“</a:t>
            </a:r>
            <a:r>
              <a:rPr lang="cs-CZ" dirty="0">
                <a:solidFill>
                  <a:srgbClr val="5A5A5A"/>
                </a:solidFill>
              </a:rPr>
              <a:t>… </a:t>
            </a:r>
            <a:r>
              <a:rPr lang="cs-CZ" dirty="0">
                <a:solidFill>
                  <a:srgbClr val="5A5A5A"/>
                </a:solidFill>
                <a:sym typeface="Wingdings" panose="05000000000000000000" pitchFamily="2" charset="2"/>
              </a:rPr>
              <a:t></a:t>
            </a:r>
            <a:endParaRPr lang="cs-CZ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2001" y="1656001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3600" b="1" cap="small" spc="-1" dirty="0">
                <a:solidFill>
                  <a:srgbClr val="F27930"/>
                </a:solidFill>
                <a:latin typeface="Avenir LT Pro 55 Roman"/>
              </a:rPr>
              <a:t>Efektivní </a:t>
            </a:r>
            <a:r>
              <a:rPr lang="cs-CZ" sz="3600" b="1" cap="small" spc="-1" dirty="0" err="1">
                <a:solidFill>
                  <a:srgbClr val="F27930"/>
                </a:solidFill>
                <a:latin typeface="Avenir LT Pro 55 Roman"/>
              </a:rPr>
              <a:t>Gridy</a:t>
            </a:r>
            <a:r>
              <a:rPr lang="cs-CZ" sz="3600" b="1" cap="small" spc="-1" dirty="0">
                <a:solidFill>
                  <a:srgbClr val="F27930"/>
                </a:solidFill>
                <a:latin typeface="Avenir LT Pro 55 Roman"/>
              </a:rPr>
              <a:t> </a:t>
            </a:r>
            <a:r>
              <a:rPr lang="cs-CZ" sz="3600" b="1" cap="small" spc="-1" dirty="0">
                <a:solidFill>
                  <a:schemeClr val="bg1"/>
                </a:solidFill>
                <a:latin typeface="Avenir LT Pro 55 Roman"/>
              </a:rPr>
              <a:t>– Chyby, Tipy a triky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využití </a:t>
            </a:r>
            <a:r>
              <a:rPr lang="cs-CZ" dirty="0" err="1"/>
              <a:t>gridů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Práce s čelními uzly (</a:t>
            </a:r>
            <a:r>
              <a:rPr lang="cs-CZ" sz="2400" cap="small" dirty="0" err="1">
                <a:solidFill>
                  <a:srgbClr val="F27930"/>
                </a:solidFill>
              </a:rPr>
              <a:t>frontendy</a:t>
            </a:r>
            <a:r>
              <a:rPr lang="cs-CZ" sz="2400" cap="small" dirty="0">
                <a:solidFill>
                  <a:srgbClr val="F27930"/>
                </a:solidFill>
              </a:rPr>
              <a:t>)</a:t>
            </a:r>
          </a:p>
          <a:p>
            <a:r>
              <a:rPr lang="cs-CZ" dirty="0">
                <a:solidFill>
                  <a:srgbClr val="5A5A5A"/>
                </a:solidFill>
              </a:rPr>
              <a:t>nespouštějte intenzivní procesy (výpočty) na </a:t>
            </a:r>
            <a:r>
              <a:rPr lang="cs-CZ" dirty="0" err="1">
                <a:solidFill>
                  <a:srgbClr val="5A5A5A"/>
                </a:solidFill>
              </a:rPr>
              <a:t>frontendech</a:t>
            </a:r>
            <a:endParaRPr lang="cs-CZ" dirty="0">
              <a:solidFill>
                <a:srgbClr val="5A5A5A"/>
              </a:solidFill>
            </a:endParaRPr>
          </a:p>
          <a:p>
            <a:pPr lvl="1"/>
            <a:r>
              <a:rPr lang="cs-CZ" dirty="0"/>
              <a:t>včetně těch s intenzivními diskovými operacemi</a:t>
            </a:r>
          </a:p>
          <a:p>
            <a:pPr lvl="1"/>
            <a:r>
              <a:rPr lang="cs-CZ" dirty="0"/>
              <a:t>výsledkem je jejich přetížení (</a:t>
            </a:r>
            <a:r>
              <a:rPr lang="cs-CZ" dirty="0">
                <a:solidFill>
                  <a:srgbClr val="5A5A5A"/>
                </a:solidFill>
              </a:rPr>
              <a:t>pomalé interakce)</a:t>
            </a:r>
          </a:p>
          <a:p>
            <a:r>
              <a:rPr lang="cs-CZ" dirty="0" err="1">
                <a:solidFill>
                  <a:srgbClr val="F27930"/>
                </a:solidFill>
              </a:rPr>
              <a:t>frontendy</a:t>
            </a:r>
            <a:r>
              <a:rPr lang="cs-CZ" dirty="0">
                <a:solidFill>
                  <a:srgbClr val="F27930"/>
                </a:solidFill>
              </a:rPr>
              <a:t> (čelní uzly)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jsou primárně vstupními body do infrastruktury</a:t>
            </a:r>
          </a:p>
          <a:p>
            <a:pPr lvl="2"/>
            <a:r>
              <a:rPr lang="cs-CZ" dirty="0"/>
              <a:t>sdílené mezi všemi uživateli</a:t>
            </a:r>
            <a:endParaRPr lang="cs-CZ" dirty="0">
              <a:solidFill>
                <a:srgbClr val="5A5A5A"/>
              </a:solidFill>
            </a:endParaRPr>
          </a:p>
          <a:p>
            <a:r>
              <a:rPr lang="cs-CZ" dirty="0">
                <a:solidFill>
                  <a:srgbClr val="5A5A5A"/>
                </a:solidFill>
              </a:rPr>
              <a:t>dílčí zpracování realizujte v </a:t>
            </a:r>
            <a:r>
              <a:rPr lang="cs-CZ" dirty="0">
                <a:solidFill>
                  <a:srgbClr val="F27930"/>
                </a:solidFill>
              </a:rPr>
              <a:t>interaktivních úlohách</a:t>
            </a:r>
          </a:p>
          <a:p>
            <a:pPr lvl="1"/>
            <a:r>
              <a:rPr lang="cs-CZ" dirty="0"/>
              <a:t>viz </a:t>
            </a:r>
            <a:r>
              <a:rPr lang="cs-CZ" dirty="0">
                <a:hlinkClick r:id="rId2"/>
              </a:rPr>
              <a:t>https://wiki.metacentrum.cz/wiki/</a:t>
            </a:r>
            <a:r>
              <a:rPr lang="cs-CZ" dirty="0" err="1">
                <a:hlinkClick r:id="rId2"/>
              </a:rPr>
              <a:t>Jak_počítat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Interaktivní_úlohy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lze pracovat i s grafickou plochou (VNC přístup)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pozor na nečinnost interaktivních úloh</a:t>
            </a:r>
          </a:p>
          <a:p>
            <a:pPr lvl="2"/>
            <a:r>
              <a:rPr lang="cs-CZ" dirty="0"/>
              <a:t>informace o startu emailem, …</a:t>
            </a:r>
            <a:endParaRPr lang="cs-CZ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8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využití </a:t>
            </a:r>
            <a:r>
              <a:rPr lang="cs-CZ" dirty="0" err="1"/>
              <a:t>gridů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Krátké úlohy</a:t>
            </a:r>
          </a:p>
          <a:p>
            <a:r>
              <a:rPr lang="cs-CZ" dirty="0">
                <a:solidFill>
                  <a:srgbClr val="5A5A5A"/>
                </a:solidFill>
              </a:rPr>
              <a:t>každá úloha s sebou obnáší netriviální režii plánovače</a:t>
            </a:r>
          </a:p>
          <a:p>
            <a:pPr lvl="1"/>
            <a:r>
              <a:rPr lang="cs-CZ" dirty="0"/>
              <a:t>vytvoření úlohy, spuštění všech obslužných rutin, atp.</a:t>
            </a:r>
          </a:p>
          <a:p>
            <a:pPr lvl="1"/>
            <a:r>
              <a:rPr lang="cs-CZ" dirty="0"/>
              <a:t>podíl režie je v krátkých úlohách výraznější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mnoho </a:t>
            </a:r>
            <a:r>
              <a:rPr lang="cs-CZ" dirty="0"/>
              <a:t>krátkých úloh =&gt; neefektivní využívání infrastruktury</a:t>
            </a:r>
          </a:p>
          <a:p>
            <a:r>
              <a:rPr lang="cs-CZ" dirty="0">
                <a:solidFill>
                  <a:srgbClr val="F27930"/>
                </a:solidFill>
              </a:rPr>
              <a:t>seskupujte</a:t>
            </a:r>
            <a:r>
              <a:rPr lang="cs-CZ" dirty="0">
                <a:solidFill>
                  <a:srgbClr val="5A5A5A"/>
                </a:solidFill>
              </a:rPr>
              <a:t> krátké úlohy (zpracování více částí v jediné úloze)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možnosti sériového zpracování:</a:t>
            </a:r>
          </a:p>
          <a:p>
            <a:pPr lvl="2"/>
            <a:r>
              <a:rPr lang="cs-CZ" dirty="0"/>
              <a:t>jednoduché cykly (např. </a:t>
            </a:r>
            <a:r>
              <a:rPr lang="cs-CZ" i="1" dirty="0" err="1"/>
              <a:t>for</a:t>
            </a:r>
            <a:r>
              <a:rPr lang="cs-CZ" dirty="0"/>
              <a:t>) ve skriptech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možnosti paralelního zpracování:</a:t>
            </a:r>
          </a:p>
          <a:p>
            <a:pPr lvl="2"/>
            <a:r>
              <a:rPr lang="cs-CZ" i="1" dirty="0" err="1"/>
              <a:t>pbsdsh</a:t>
            </a:r>
            <a:r>
              <a:rPr lang="cs-CZ" i="1" dirty="0"/>
              <a:t> – </a:t>
            </a:r>
            <a:r>
              <a:rPr lang="cs-CZ" dirty="0"/>
              <a:t>viz „man </a:t>
            </a:r>
            <a:r>
              <a:rPr lang="cs-CZ" dirty="0" err="1"/>
              <a:t>pbsdsh</a:t>
            </a:r>
            <a:r>
              <a:rPr lang="cs-CZ" dirty="0"/>
              <a:t>“</a:t>
            </a:r>
          </a:p>
          <a:p>
            <a:pPr lvl="2"/>
            <a:r>
              <a:rPr lang="cs-CZ" i="1" dirty="0" err="1">
                <a:solidFill>
                  <a:srgbClr val="5A5A5A"/>
                </a:solidFill>
              </a:rPr>
              <a:t>parallel</a:t>
            </a:r>
            <a:r>
              <a:rPr lang="cs-CZ" i="1" dirty="0">
                <a:solidFill>
                  <a:srgbClr val="5A5A5A"/>
                </a:solidFill>
              </a:rPr>
              <a:t> – </a:t>
            </a:r>
            <a:r>
              <a:rPr lang="cs-CZ" dirty="0">
                <a:solidFill>
                  <a:srgbClr val="5A5A5A"/>
                </a:solidFill>
              </a:rPr>
              <a:t>viz „man </a:t>
            </a:r>
            <a:r>
              <a:rPr lang="cs-CZ" dirty="0" err="1">
                <a:solidFill>
                  <a:srgbClr val="5A5A5A"/>
                </a:solidFill>
              </a:rPr>
              <a:t>parallel</a:t>
            </a:r>
            <a:r>
              <a:rPr lang="cs-CZ" dirty="0">
                <a:solidFill>
                  <a:srgbClr val="5A5A5A"/>
                </a:solidFill>
              </a:rPr>
              <a:t>“</a:t>
            </a:r>
          </a:p>
          <a:p>
            <a:pPr lvl="1"/>
            <a:r>
              <a:rPr lang="cs-CZ" dirty="0"/>
              <a:t>kontaktujte nás a </a:t>
            </a:r>
            <a:r>
              <a:rPr lang="cs-CZ" b="1" dirty="0"/>
              <a:t>my Vám poradíme</a:t>
            </a:r>
            <a:endParaRPr lang="cs-CZ" b="1" dirty="0">
              <a:solidFill>
                <a:srgbClr val="5A5A5A"/>
              </a:solidFill>
            </a:endParaRPr>
          </a:p>
          <a:p>
            <a:pPr lvl="2"/>
            <a:endParaRPr lang="cs-CZ" i="1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1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využití </a:t>
            </a:r>
            <a:r>
              <a:rPr lang="cs-CZ" dirty="0" err="1"/>
              <a:t>gridů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784976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Práce s mnoha úlohami</a:t>
            </a:r>
          </a:p>
          <a:p>
            <a:r>
              <a:rPr lang="cs-CZ" dirty="0" err="1">
                <a:solidFill>
                  <a:srgbClr val="5A5A5A"/>
                </a:solidFill>
              </a:rPr>
              <a:t>částým</a:t>
            </a:r>
            <a:r>
              <a:rPr lang="cs-CZ" dirty="0">
                <a:solidFill>
                  <a:srgbClr val="5A5A5A"/>
                </a:solidFill>
              </a:rPr>
              <a:t> využitím </a:t>
            </a:r>
            <a:r>
              <a:rPr lang="cs-CZ" dirty="0" err="1">
                <a:solidFill>
                  <a:srgbClr val="5A5A5A"/>
                </a:solidFill>
              </a:rPr>
              <a:t>gridů</a:t>
            </a:r>
            <a:r>
              <a:rPr lang="cs-CZ" dirty="0">
                <a:solidFill>
                  <a:srgbClr val="5A5A5A"/>
                </a:solidFill>
              </a:rPr>
              <a:t> jsou např. optimalizační úlohy či zpracování velkých </a:t>
            </a:r>
            <a:r>
              <a:rPr lang="cs-CZ" dirty="0" err="1">
                <a:solidFill>
                  <a:srgbClr val="5A5A5A"/>
                </a:solidFill>
              </a:rPr>
              <a:t>datasetů</a:t>
            </a:r>
            <a:endParaRPr lang="cs-CZ" dirty="0">
              <a:solidFill>
                <a:srgbClr val="5A5A5A"/>
              </a:solidFill>
            </a:endParaRPr>
          </a:p>
          <a:p>
            <a:pPr lvl="1"/>
            <a:r>
              <a:rPr lang="cs-CZ" dirty="0"/>
              <a:t>realizováno formou desítek/stovek/tisíců samostatných „identických“ úloh</a:t>
            </a:r>
          </a:p>
          <a:p>
            <a:r>
              <a:rPr lang="cs-CZ" i="1" dirty="0" err="1">
                <a:solidFill>
                  <a:srgbClr val="F27930"/>
                </a:solidFill>
              </a:rPr>
              <a:t>job</a:t>
            </a:r>
            <a:r>
              <a:rPr lang="cs-CZ" i="1" dirty="0">
                <a:solidFill>
                  <a:srgbClr val="F27930"/>
                </a:solidFill>
              </a:rPr>
              <a:t> </a:t>
            </a:r>
            <a:r>
              <a:rPr lang="cs-CZ" i="1" dirty="0" err="1">
                <a:solidFill>
                  <a:srgbClr val="F27930"/>
                </a:solidFill>
              </a:rPr>
              <a:t>arrays</a:t>
            </a:r>
            <a:r>
              <a:rPr lang="cs-CZ" dirty="0">
                <a:solidFill>
                  <a:srgbClr val="5A5A5A"/>
                </a:solidFill>
              </a:rPr>
              <a:t> – efektivní a pohodlná práce se sadou identických úloh</a:t>
            </a:r>
          </a:p>
          <a:p>
            <a:pPr lvl="1"/>
            <a:r>
              <a:rPr lang="cs-CZ" i="1" dirty="0"/>
              <a:t>$ </a:t>
            </a:r>
            <a:r>
              <a:rPr lang="cs-CZ" i="1" dirty="0" err="1">
                <a:solidFill>
                  <a:srgbClr val="5A5A5A"/>
                </a:solidFill>
              </a:rPr>
              <a:t>qsub</a:t>
            </a:r>
            <a:r>
              <a:rPr lang="cs-CZ" i="1" dirty="0">
                <a:solidFill>
                  <a:srgbClr val="5A5A5A"/>
                </a:solidFill>
              </a:rPr>
              <a:t> –J 1-100 … job.sh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vytvoří 100 „identických“ úloh, každá zpracovávaná (i plánovaná) samostatně</a:t>
            </a:r>
          </a:p>
          <a:p>
            <a:pPr lvl="2"/>
            <a:r>
              <a:rPr lang="cs-CZ" dirty="0"/>
              <a:t>každá úloha obdrží jedinečné číslo z intervalu, podle kterého se může rozhodnout, jaká data bude zpracovávat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umožňuje jednotné zacházen</a:t>
            </a:r>
            <a:r>
              <a:rPr lang="cs-CZ" dirty="0"/>
              <a:t>í (mazání, přesuny mezi frontami, atp.) se všemi úlohami</a:t>
            </a:r>
          </a:p>
          <a:p>
            <a:pPr lvl="2"/>
            <a:r>
              <a:rPr lang="cs-CZ" dirty="0"/>
              <a:t>viz </a:t>
            </a:r>
            <a:r>
              <a:rPr lang="cs-CZ" dirty="0">
                <a:hlinkClick r:id="rId2"/>
              </a:rPr>
              <a:t>https://pbsworks.com/documentation/support/PBSProUserGuide10.4.pdf</a:t>
            </a:r>
            <a:r>
              <a:rPr lang="cs-CZ" dirty="0"/>
              <a:t> (s. 201)</a:t>
            </a:r>
            <a:endParaRPr lang="cs-CZ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3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využití </a:t>
            </a:r>
            <a:r>
              <a:rPr lang="cs-CZ" dirty="0" err="1"/>
              <a:t>gridů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784976" cy="39604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řízení úloh</a:t>
            </a:r>
          </a:p>
          <a:p>
            <a:r>
              <a:rPr lang="cs-CZ" dirty="0">
                <a:solidFill>
                  <a:srgbClr val="5A5A5A"/>
                </a:solidFill>
              </a:rPr>
              <a:t>řízení závislostí mezi úlohami? (vynucení posloupnosti běhu)</a:t>
            </a:r>
          </a:p>
          <a:p>
            <a:pPr lvl="1"/>
            <a:r>
              <a:rPr lang="cs-CZ" b="1" dirty="0" err="1">
                <a:solidFill>
                  <a:srgbClr val="F27930"/>
                </a:solidFill>
              </a:rPr>
              <a:t>job-workflows</a:t>
            </a:r>
            <a:endParaRPr lang="cs-CZ" b="1" dirty="0">
              <a:solidFill>
                <a:srgbClr val="F27930"/>
              </a:solidFill>
            </a:endParaRPr>
          </a:p>
          <a:p>
            <a:pPr lvl="1"/>
            <a:r>
              <a:rPr lang="cs-CZ" dirty="0"/>
              <a:t>definice závislostí typu </a:t>
            </a:r>
            <a:r>
              <a:rPr lang="cs-CZ" i="1" dirty="0"/>
              <a:t>„</a:t>
            </a:r>
            <a:r>
              <a:rPr lang="cs-CZ" i="1" dirty="0" err="1"/>
              <a:t>spusti</a:t>
            </a:r>
            <a:r>
              <a:rPr lang="cs-CZ" i="1" dirty="0"/>
              <a:t> po ukončení úlohy X“</a:t>
            </a:r>
            <a:r>
              <a:rPr lang="cs-CZ" dirty="0"/>
              <a:t>, </a:t>
            </a:r>
            <a:r>
              <a:rPr lang="cs-CZ" i="1" dirty="0"/>
              <a:t>„</a:t>
            </a:r>
            <a:r>
              <a:rPr lang="cs-CZ" i="1" dirty="0" err="1"/>
              <a:t>spusti</a:t>
            </a:r>
            <a:r>
              <a:rPr lang="cs-CZ" i="1" dirty="0"/>
              <a:t> po úspěšném ukončení úloh Y a Z“</a:t>
            </a:r>
            <a:r>
              <a:rPr lang="cs-CZ" dirty="0"/>
              <a:t>, …</a:t>
            </a:r>
          </a:p>
          <a:p>
            <a:pPr lvl="2"/>
            <a:r>
              <a:rPr lang="cs-CZ" dirty="0"/>
              <a:t>$ </a:t>
            </a:r>
            <a:r>
              <a:rPr lang="cs-CZ" dirty="0" err="1"/>
              <a:t>qsub</a:t>
            </a:r>
            <a:r>
              <a:rPr lang="cs-CZ" dirty="0"/>
              <a:t> ... </a:t>
            </a:r>
            <a:r>
              <a:rPr lang="cs-CZ" b="1" dirty="0"/>
              <a:t>-W</a:t>
            </a:r>
            <a:r>
              <a:rPr lang="cs-CZ" dirty="0"/>
              <a:t> </a:t>
            </a:r>
            <a:r>
              <a:rPr lang="cs-CZ" dirty="0" err="1"/>
              <a:t>depend</a:t>
            </a:r>
            <a:r>
              <a:rPr lang="cs-CZ" dirty="0"/>
              <a:t>=</a:t>
            </a:r>
            <a:r>
              <a:rPr lang="cs-CZ" dirty="0" err="1"/>
              <a:t>afterok:Y.arien-pro.ics.muni.cz:Z.arien-pro.ics.muni.cz</a:t>
            </a:r>
            <a:endParaRPr lang="cs-CZ" dirty="0"/>
          </a:p>
          <a:p>
            <a:pPr lvl="2"/>
            <a:r>
              <a:rPr lang="cs-CZ" dirty="0"/>
              <a:t>viz </a:t>
            </a:r>
            <a:r>
              <a:rPr lang="cs-CZ" i="1" dirty="0"/>
              <a:t>man </a:t>
            </a:r>
            <a:r>
              <a:rPr lang="cs-CZ" i="1" dirty="0" err="1"/>
              <a:t>qsub</a:t>
            </a:r>
            <a:endParaRPr lang="cs-CZ" i="1" dirty="0"/>
          </a:p>
          <a:p>
            <a:r>
              <a:rPr lang="cs-CZ" dirty="0">
                <a:solidFill>
                  <a:srgbClr val="5A5A5A"/>
                </a:solidFill>
              </a:rPr>
              <a:t>řízení běhu/spouštění úloh?</a:t>
            </a:r>
          </a:p>
          <a:p>
            <a:pPr lvl="1"/>
            <a:r>
              <a:rPr lang="cs-CZ" dirty="0">
                <a:solidFill>
                  <a:srgbClr val="F27930"/>
                </a:solidFill>
              </a:rPr>
              <a:t>fronta </a:t>
            </a:r>
            <a:r>
              <a:rPr lang="cs-CZ" b="1" dirty="0">
                <a:solidFill>
                  <a:srgbClr val="F27930"/>
                </a:solidFill>
              </a:rPr>
              <a:t>„</a:t>
            </a:r>
            <a:r>
              <a:rPr lang="cs-CZ" b="1" dirty="0" err="1">
                <a:solidFill>
                  <a:srgbClr val="F27930"/>
                </a:solidFill>
              </a:rPr>
              <a:t>oven</a:t>
            </a:r>
            <a:r>
              <a:rPr lang="cs-CZ" b="1" dirty="0">
                <a:solidFill>
                  <a:srgbClr val="F27930"/>
                </a:solidFill>
              </a:rPr>
              <a:t>“</a:t>
            </a:r>
          </a:p>
          <a:p>
            <a:pPr lvl="1"/>
            <a:r>
              <a:rPr lang="cs-CZ" dirty="0"/>
              <a:t>spuštění dlouhodobého, málo výkonného procesu řídícího běh jiných úloh, např.</a:t>
            </a:r>
          </a:p>
          <a:p>
            <a:pPr lvl="2"/>
            <a:r>
              <a:rPr lang="cs-CZ" dirty="0"/>
              <a:t>periodické vytváření úloh (např. </a:t>
            </a:r>
            <a:r>
              <a:rPr lang="cs-CZ" i="1" dirty="0"/>
              <a:t>„každý den v 9 ráno zpracuj …“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sledování běhu úloh a ad-hoc vytváření nových</a:t>
            </a:r>
          </a:p>
          <a:p>
            <a:pPr lvl="2"/>
            <a:r>
              <a:rPr lang="cs-CZ" dirty="0"/>
              <a:t>komunikace s podřízenými úlohami a přidělování práce</a:t>
            </a:r>
          </a:p>
          <a:p>
            <a:pPr lvl="2"/>
            <a:r>
              <a:rPr lang="cs-CZ" dirty="0"/>
              <a:t>atp.</a:t>
            </a:r>
          </a:p>
        </p:txBody>
      </p:sp>
    </p:spTree>
    <p:extLst>
      <p:ext uri="{BB962C8B-B14F-4D97-AF65-F5344CB8AC3E}">
        <p14:creationId xmlns:p14="http://schemas.microsoft.com/office/powerpoint/2010/main" val="4025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využití </a:t>
            </a:r>
            <a:r>
              <a:rPr lang="cs-CZ" dirty="0" err="1"/>
              <a:t>gridů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856984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cap="small" dirty="0">
                <a:solidFill>
                  <a:srgbClr val="F27930"/>
                </a:solidFill>
              </a:rPr>
              <a:t>Sledování stavu (dávkových) úloh</a:t>
            </a:r>
          </a:p>
          <a:p>
            <a:r>
              <a:rPr lang="cs-CZ" dirty="0">
                <a:solidFill>
                  <a:srgbClr val="5A5A5A"/>
                </a:solidFill>
              </a:rPr>
              <a:t>sledování </a:t>
            </a:r>
            <a:r>
              <a:rPr lang="cs-CZ" dirty="0">
                <a:solidFill>
                  <a:srgbClr val="F27930"/>
                </a:solidFill>
              </a:rPr>
              <a:t>úlohy jako celku</a:t>
            </a:r>
          </a:p>
          <a:p>
            <a:pPr lvl="1"/>
            <a:r>
              <a:rPr lang="cs-CZ" dirty="0"/>
              <a:t>příkaz „</a:t>
            </a:r>
            <a:r>
              <a:rPr lang="cs-CZ" i="1" dirty="0" err="1"/>
              <a:t>qstat</a:t>
            </a:r>
            <a:r>
              <a:rPr lang="cs-CZ" dirty="0"/>
              <a:t>“ nebo náš portál (</a:t>
            </a:r>
            <a:r>
              <a:rPr lang="en-CA" altLang="cs-CZ" dirty="0">
                <a:hlinkClick r:id="rId2"/>
              </a:rPr>
              <a:t>https://metavo.metacentrum.cz/pbsmon2/jobs/my</a:t>
            </a:r>
            <a:r>
              <a:rPr lang="cs-CZ" altLang="cs-CZ" b="1" dirty="0"/>
              <a:t>)</a:t>
            </a:r>
          </a:p>
          <a:p>
            <a:pPr lvl="2"/>
            <a:r>
              <a:rPr lang="cs-CZ" altLang="cs-CZ" dirty="0"/>
              <a:t>po </a:t>
            </a:r>
            <a:r>
              <a:rPr lang="cs-CZ" altLang="cs-CZ" b="1" dirty="0"/>
              <a:t>rozkliknutí identifikátoru úlohy</a:t>
            </a:r>
            <a:r>
              <a:rPr lang="cs-CZ" altLang="cs-CZ" dirty="0"/>
              <a:t> získáte kompletní informace o úloze </a:t>
            </a:r>
            <a:br>
              <a:rPr lang="cs-CZ" altLang="cs-CZ" dirty="0"/>
            </a:br>
            <a:r>
              <a:rPr lang="cs-CZ" altLang="cs-CZ" dirty="0"/>
              <a:t>(vč. vykonávajícího uzlu)</a:t>
            </a:r>
          </a:p>
          <a:p>
            <a:r>
              <a:rPr lang="cs-CZ" altLang="cs-CZ" dirty="0">
                <a:solidFill>
                  <a:srgbClr val="5A5A5A"/>
                </a:solidFill>
              </a:rPr>
              <a:t>sledování </a:t>
            </a:r>
            <a:r>
              <a:rPr lang="cs-CZ" altLang="cs-CZ" dirty="0">
                <a:solidFill>
                  <a:srgbClr val="F27930"/>
                </a:solidFill>
              </a:rPr>
              <a:t>průběhu výpočtu</a:t>
            </a:r>
            <a:endParaRPr lang="en-CA" altLang="cs-CZ" dirty="0">
              <a:solidFill>
                <a:srgbClr val="F27930"/>
              </a:solidFill>
            </a:endParaRPr>
          </a:p>
          <a:p>
            <a:pPr lvl="1"/>
            <a:r>
              <a:rPr lang="cs-CZ" dirty="0">
                <a:solidFill>
                  <a:srgbClr val="5A5A5A"/>
                </a:solidFill>
              </a:rPr>
              <a:t>přihlášení na vykonávající uzel (SSH) a inspekce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generovaných souborů (např. ve </a:t>
            </a:r>
            <a:r>
              <a:rPr lang="cs-CZ" dirty="0" err="1">
                <a:solidFill>
                  <a:srgbClr val="5A5A5A"/>
                </a:solidFill>
              </a:rPr>
              <a:t>scratchi</a:t>
            </a:r>
            <a:r>
              <a:rPr lang="cs-CZ" dirty="0">
                <a:solidFill>
                  <a:srgbClr val="5A5A5A"/>
                </a:solidFill>
              </a:rPr>
              <a:t>)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spuštěných procesů – </a:t>
            </a:r>
            <a:r>
              <a:rPr lang="cs-CZ" i="1" dirty="0" err="1">
                <a:solidFill>
                  <a:srgbClr val="5A5A5A"/>
                </a:solidFill>
              </a:rPr>
              <a:t>ps</a:t>
            </a:r>
            <a:r>
              <a:rPr lang="cs-CZ" dirty="0">
                <a:solidFill>
                  <a:srgbClr val="5A5A5A"/>
                </a:solidFill>
              </a:rPr>
              <a:t>, </a:t>
            </a:r>
            <a:r>
              <a:rPr lang="cs-CZ" i="1" dirty="0">
                <a:solidFill>
                  <a:srgbClr val="5A5A5A"/>
                </a:solidFill>
              </a:rPr>
              <a:t>top</a:t>
            </a:r>
            <a:r>
              <a:rPr lang="cs-CZ" dirty="0">
                <a:solidFill>
                  <a:srgbClr val="5A5A5A"/>
                </a:solidFill>
              </a:rPr>
              <a:t>, </a:t>
            </a:r>
            <a:r>
              <a:rPr lang="cs-CZ" i="1" dirty="0" err="1">
                <a:solidFill>
                  <a:srgbClr val="5A5A5A"/>
                </a:solidFill>
              </a:rPr>
              <a:t>htop</a:t>
            </a:r>
            <a:r>
              <a:rPr lang="cs-CZ" dirty="0">
                <a:solidFill>
                  <a:srgbClr val="5A5A5A"/>
                </a:solidFill>
              </a:rPr>
              <a:t>, …</a:t>
            </a:r>
          </a:p>
          <a:p>
            <a:pPr lvl="1"/>
            <a:r>
              <a:rPr lang="cs-CZ" dirty="0">
                <a:solidFill>
                  <a:srgbClr val="5A5A5A"/>
                </a:solidFill>
              </a:rPr>
              <a:t>náhled na průběžně generovaný standardní výstup (a chybový výstup)</a:t>
            </a:r>
          </a:p>
          <a:p>
            <a:pPr lvl="2"/>
            <a:r>
              <a:rPr lang="cs-CZ" dirty="0"/>
              <a:t>přihlášení na vykonávající uzel (SSH)</a:t>
            </a:r>
          </a:p>
          <a:p>
            <a:pPr lvl="2"/>
            <a:r>
              <a:rPr lang="cs-CZ" dirty="0">
                <a:solidFill>
                  <a:srgbClr val="5A5A5A"/>
                </a:solidFill>
              </a:rPr>
              <a:t>výstupy se průběžně generují </a:t>
            </a:r>
            <a:r>
              <a:rPr lang="cs-CZ" dirty="0"/>
              <a:t>v adresáři </a:t>
            </a:r>
            <a:r>
              <a:rPr lang="cs-CZ" i="1" dirty="0"/>
              <a:t>/var/</a:t>
            </a:r>
            <a:r>
              <a:rPr lang="cs-CZ" i="1" dirty="0" err="1"/>
              <a:t>spool</a:t>
            </a:r>
            <a:r>
              <a:rPr lang="cs-CZ" i="1" dirty="0"/>
              <a:t>/</a:t>
            </a:r>
            <a:r>
              <a:rPr lang="cs-CZ" i="1" dirty="0" err="1"/>
              <a:t>pbs</a:t>
            </a:r>
            <a:r>
              <a:rPr lang="cs-CZ" i="1" dirty="0"/>
              <a:t>/</a:t>
            </a:r>
            <a:r>
              <a:rPr lang="cs-CZ" i="1" dirty="0" err="1"/>
              <a:t>spool</a:t>
            </a:r>
            <a:r>
              <a:rPr lang="cs-CZ" i="1" dirty="0"/>
              <a:t>/ </a:t>
            </a:r>
          </a:p>
          <a:p>
            <a:pPr lvl="3"/>
            <a:r>
              <a:rPr lang="cs-CZ" dirty="0">
                <a:solidFill>
                  <a:srgbClr val="5A5A5A"/>
                </a:solidFill>
              </a:rPr>
              <a:t>nástroje </a:t>
            </a:r>
            <a:r>
              <a:rPr lang="cs-CZ" i="1" dirty="0" err="1">
                <a:solidFill>
                  <a:srgbClr val="5A5A5A"/>
                </a:solidFill>
              </a:rPr>
              <a:t>cat</a:t>
            </a:r>
            <a:r>
              <a:rPr lang="cs-CZ" dirty="0">
                <a:solidFill>
                  <a:srgbClr val="5A5A5A"/>
                </a:solidFill>
              </a:rPr>
              <a:t>, </a:t>
            </a:r>
            <a:r>
              <a:rPr lang="cs-CZ" i="1" dirty="0" err="1">
                <a:solidFill>
                  <a:srgbClr val="5A5A5A"/>
                </a:solidFill>
              </a:rPr>
              <a:t>tail</a:t>
            </a:r>
            <a:r>
              <a:rPr lang="cs-CZ" dirty="0"/>
              <a:t>, …</a:t>
            </a:r>
            <a:endParaRPr lang="cs-CZ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4975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n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uln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2005</Words>
  <Application>Microsoft Office PowerPoint</Application>
  <PresentationFormat>Vlastní</PresentationFormat>
  <Paragraphs>284</Paragraphs>
  <Slides>29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DejaVu Sans</vt:lpstr>
      <vt:lpstr>Calibri</vt:lpstr>
      <vt:lpstr>Arial</vt:lpstr>
      <vt:lpstr>Avenir LT Pro 55 Roman</vt:lpstr>
      <vt:lpstr>Wingdings</vt:lpstr>
      <vt:lpstr>Standardní</vt:lpstr>
      <vt:lpstr>Titulní</vt:lpstr>
      <vt:lpstr>Prezentace aplikace PowerPoint</vt:lpstr>
      <vt:lpstr>Úvod</vt:lpstr>
      <vt:lpstr>Přehled</vt:lpstr>
      <vt:lpstr>Prezentace aplikace PowerPoint</vt:lpstr>
      <vt:lpstr>Efektivní využití gridů</vt:lpstr>
      <vt:lpstr>Efektivní využití gridů</vt:lpstr>
      <vt:lpstr>Efektivní využití gridů</vt:lpstr>
      <vt:lpstr>Efektivní využití gridů</vt:lpstr>
      <vt:lpstr>Efektivní využití gridů</vt:lpstr>
      <vt:lpstr>Efektivní využití gridů</vt:lpstr>
      <vt:lpstr>Efektivní využití gridů</vt:lpstr>
      <vt:lpstr>Efektivní využití gridů</vt:lpstr>
      <vt:lpstr>Efektivní využití gridů</vt:lpstr>
      <vt:lpstr>Efektivní využití gridů</vt:lpstr>
      <vt:lpstr>Prezentace aplikace PowerPoint</vt:lpstr>
      <vt:lpstr>Efektivní využití cloudů</vt:lpstr>
      <vt:lpstr>Efektivní využití cloudů</vt:lpstr>
      <vt:lpstr>Efektivní využití cloudů</vt:lpstr>
      <vt:lpstr>Efektivní využití cloudů</vt:lpstr>
      <vt:lpstr>Efektivní využití cloudů</vt:lpstr>
      <vt:lpstr>Efektivní využití cloudů</vt:lpstr>
      <vt:lpstr>Prezentace aplikace PowerPoint</vt:lpstr>
      <vt:lpstr>„Musíme si pomáhat“…</vt:lpstr>
      <vt:lpstr>„Musíme si pomáhat“…</vt:lpstr>
      <vt:lpstr>„Musíme si pomáhat“…</vt:lpstr>
      <vt:lpstr>„Musíme si pomáhat“…</vt:lpstr>
      <vt:lpstr>Prezentace aplikace PowerPoint</vt:lpstr>
      <vt:lpstr>Závěrem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ivana</dc:creator>
  <dc:description/>
  <cp:lastModifiedBy>Tomáš Rebok</cp:lastModifiedBy>
  <cp:revision>101</cp:revision>
  <dcterms:created xsi:type="dcterms:W3CDTF">2017-11-21T13:53:20Z</dcterms:created>
  <dcterms:modified xsi:type="dcterms:W3CDTF">2018-05-11T09:57:19Z</dcterms:modified>
  <dc:language>cs-CZ</dc:language>
</cp:coreProperties>
</file>