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  <p:sldMasterId id="2147483648" r:id="rId2"/>
  </p:sldMasterIdLst>
  <p:notesMasterIdLst>
    <p:notesMasterId r:id="rId39"/>
  </p:notesMasterIdLst>
  <p:handoutMasterIdLst>
    <p:handoutMasterId r:id="rId40"/>
  </p:handoutMasterIdLst>
  <p:sldIdLst>
    <p:sldId id="256" r:id="rId3"/>
    <p:sldId id="291" r:id="rId4"/>
    <p:sldId id="321" r:id="rId5"/>
    <p:sldId id="292" r:id="rId6"/>
    <p:sldId id="258" r:id="rId7"/>
    <p:sldId id="293" r:id="rId8"/>
    <p:sldId id="295" r:id="rId9"/>
    <p:sldId id="301" r:id="rId10"/>
    <p:sldId id="296" r:id="rId11"/>
    <p:sldId id="277" r:id="rId12"/>
    <p:sldId id="297" r:id="rId13"/>
    <p:sldId id="299" r:id="rId14"/>
    <p:sldId id="298" r:id="rId15"/>
    <p:sldId id="322" r:id="rId16"/>
    <p:sldId id="302" r:id="rId17"/>
    <p:sldId id="317" r:id="rId18"/>
    <p:sldId id="257" r:id="rId19"/>
    <p:sldId id="309" r:id="rId20"/>
    <p:sldId id="310" r:id="rId21"/>
    <p:sldId id="311" r:id="rId22"/>
    <p:sldId id="300" r:id="rId23"/>
    <p:sldId id="303" r:id="rId24"/>
    <p:sldId id="308" r:id="rId25"/>
    <p:sldId id="312" r:id="rId26"/>
    <p:sldId id="313" r:id="rId27"/>
    <p:sldId id="314" r:id="rId28"/>
    <p:sldId id="315" r:id="rId29"/>
    <p:sldId id="306" r:id="rId30"/>
    <p:sldId id="307" r:id="rId31"/>
    <p:sldId id="316" r:id="rId32"/>
    <p:sldId id="305" r:id="rId33"/>
    <p:sldId id="318" r:id="rId34"/>
    <p:sldId id="319" r:id="rId35"/>
    <p:sldId id="259" r:id="rId36"/>
    <p:sldId id="320" r:id="rId37"/>
    <p:sldId id="274" r:id="rId38"/>
  </p:sldIdLst>
  <p:sldSz cx="9144000" cy="6858000" type="screen4x3"/>
  <p:notesSz cx="6858000" cy="9144000"/>
  <p:defaultTextStyle>
    <a:defPPr>
      <a:defRPr lang="cs-CZ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339933"/>
    <a:srgbClr val="F36F21"/>
    <a:srgbClr val="E16609"/>
    <a:srgbClr val="E47A06"/>
    <a:srgbClr val="333333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68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6180"/>
    </p:cViewPr>
  </p:sorterViewPr>
  <p:notesViewPr>
    <p:cSldViewPr>
      <p:cViewPr varScale="1">
        <p:scale>
          <a:sx n="96" d="100"/>
          <a:sy n="96" d="100"/>
        </p:scale>
        <p:origin x="-289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EDCE1F2-CD9B-4068-949C-97F20F7ECCF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05714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8201D4A-BDE3-443A-B189-8FC4F973932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08169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1D67A7-3D6C-481B-A70A-480F9310C45C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</a:t>
            </a:fld>
            <a:endParaRPr lang="cs-CZ" alt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FC151-BA53-4471-A436-F52790CFB1A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10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FC151-BA53-4471-A436-F52790CFB1A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11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FC151-BA53-4471-A436-F52790CFB1A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12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FC151-BA53-4471-A436-F52790CFB1A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13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FC151-BA53-4471-A436-F52790CFB1A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14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FC151-BA53-4471-A436-F52790CFB1A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15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FC151-BA53-4471-A436-F52790CFB1A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16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17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18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19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5EFDF-49AF-4DAD-B38F-FB36F7FC1E20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20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FC151-BA53-4471-A436-F52790CFB1A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21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06FC151-BA53-4471-A436-F52790CFB1AE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22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24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25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26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27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28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29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5EFDF-49AF-4DAD-B38F-FB36F7FC1E20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30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31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32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9B660CE-CD63-4ECA-9862-966AA0A3FCD3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33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B8A6000-6C53-48B2-A06D-B8456C423C77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34</a:t>
            </a:fld>
            <a:endParaRPr lang="cs-CZ" altLang="cs-CZ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41D67A7-3D6C-481B-A70A-480F9310C45C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35</a:t>
            </a:fld>
            <a:endParaRPr lang="cs-CZ" altLang="cs-CZ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C8BD47E-0F74-4259-99D5-8C53B3EF6A41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36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5EFDF-49AF-4DAD-B38F-FB36F7FC1E20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4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5EFDF-49AF-4DAD-B38F-FB36F7FC1E20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5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5EFDF-49AF-4DAD-B38F-FB36F7FC1E20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6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5EFDF-49AF-4DAD-B38F-FB36F7FC1E20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7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5EFDF-49AF-4DAD-B38F-FB36F7FC1E20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5EFDF-49AF-4DAD-B38F-FB36F7FC1E20}" type="slidenum">
              <a:rPr lang="cs-CZ" altLang="cs-CZ" smtClean="0"/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71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092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6223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5B867-4B29-4B5E-862D-702C747DCDAD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E97F0-0547-4051-BC2E-FA77F877D8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9802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184F9-84FD-463D-B50C-08FBFCFD40F3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2B34D-F3CF-469C-8EA8-2501E53F68B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53271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3B48-9624-4607-A2ED-007F66F779C0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46268-D2FF-4275-9338-09ADD435F05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8681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86288" y="1412875"/>
            <a:ext cx="403860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BAEE6-98D3-4E8F-B789-D06B39788411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705B7-0322-429F-AE2E-668EE6A7F21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39752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780B4-1A09-4499-ADD0-843DB1A8C4DF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C3A5B-A144-41F4-A719-3BAB28E94F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9847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D2522-A2D5-4C08-9A3E-00247184D45B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939BA-2B26-4BE3-8FC8-BF12B8395E6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4534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230F6-8A85-4048-80EE-B9ADA8674B53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AD575-576B-4D1C-822A-CB65C469425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86412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AFC2A-F675-412B-B36F-22E83ED7E3F9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AF52-7878-47EB-AF46-B3769FC058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6465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9322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A75F3-49A8-4150-B586-9C93CC16E88E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D8AE7-9974-492A-B07B-554EA1BBB74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6405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9F63D1-59B5-4243-9582-0A01BA374718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6DEB7-F2C5-4C74-9C9D-93A4A95B559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1265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26250" y="242888"/>
            <a:ext cx="2143125" cy="588327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95288" y="242888"/>
            <a:ext cx="6278562" cy="58832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1BAFB-1934-4478-9779-8BC2824F51FB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B8F80-DF71-4D5B-9CAA-00AC39A3C0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8791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32682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2541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49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1767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736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15778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12915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F36F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1916113"/>
            <a:ext cx="7186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pic>
        <p:nvPicPr>
          <p:cNvPr id="1028" name="Picture 12" descr="META_Prezentace_podklad_bez_loga_CEsnet_zahlav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 descr="META_Prezentace_podklad_bez_loga_CEsnet_zahlav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11"/>
          <p:cNvSpPr>
            <a:spLocks noChangeArrowheads="1"/>
          </p:cNvSpPr>
          <p:nvPr userDrawn="1"/>
        </p:nvSpPr>
        <p:spPr bwMode="auto">
          <a:xfrm>
            <a:off x="0" y="6678613"/>
            <a:ext cx="9144000" cy="179387"/>
          </a:xfrm>
          <a:prstGeom prst="rect">
            <a:avLst/>
          </a:prstGeom>
          <a:solidFill>
            <a:srgbClr val="F36F2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cs-CZ" altLang="cs-CZ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2163" y="242888"/>
            <a:ext cx="56372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229600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9563" y="6610350"/>
            <a:ext cx="1504950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A39C08C4-111A-4944-81C1-66AA3DCE6999}" type="datetime1">
              <a:rPr lang="cs-CZ" altLang="cs-CZ"/>
              <a:pPr>
                <a:defRPr/>
              </a:pPr>
              <a:t>29. 3. 2017</a:t>
            </a:fld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025" y="6605588"/>
            <a:ext cx="568483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r>
              <a:rPr lang="cs-CZ" altLang="cs-CZ"/>
              <a:t>NGI Czech Republic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04163" y="6611938"/>
            <a:ext cx="10541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296628B-30AE-4F5D-8A52-77D0CFBF38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7A06"/>
        </a:buClr>
        <a:buFont typeface="Arial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8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8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82" charset="2"/>
        <a:buChar char="§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130425"/>
            <a:ext cx="8567737" cy="24511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sz="4000" smtClean="0"/>
              <a:t>Představení PBS</a:t>
            </a:r>
            <a:r>
              <a:rPr lang="en-US" sz="4000" smtClean="0"/>
              <a:t> </a:t>
            </a:r>
            <a:r>
              <a:rPr lang="cs-CZ" sz="4000" smtClean="0"/>
              <a:t>Pro</a:t>
            </a:r>
            <a:r>
              <a:rPr lang="en-US" sz="4000" smtClean="0"/>
              <a:t>fessional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cs-CZ" altLang="cs-CZ" sz="3200" b="0" dirty="0" smtClean="0"/>
              <a:t/>
            </a:r>
            <a:br>
              <a:rPr lang="cs-CZ" altLang="cs-CZ" sz="3200" b="0" dirty="0" smtClean="0"/>
            </a:br>
            <a:r>
              <a:rPr lang="cs-CZ" altLang="cs-CZ" sz="3200" smtClean="0"/>
              <a:t/>
            </a:r>
            <a:br>
              <a:rPr lang="cs-CZ" altLang="cs-CZ" sz="3200" smtClean="0"/>
            </a:br>
            <a:r>
              <a:rPr lang="cs-CZ" altLang="cs-CZ"/>
              <a:t>Dalibor Klusáček</a:t>
            </a:r>
            <a:r>
              <a:rPr lang="en-US" altLang="cs-CZ"/>
              <a:t/>
            </a:r>
            <a:br>
              <a:rPr lang="en-US" altLang="cs-CZ"/>
            </a:br>
            <a:r>
              <a:rPr lang="cs-CZ" altLang="cs-CZ" b="0">
                <a:latin typeface="Consolas" panose="020B0609020204030204" pitchFamily="49" charset="0"/>
                <a:cs typeface="Consolas" panose="020B0609020204030204" pitchFamily="49" charset="0"/>
              </a:rPr>
              <a:t>klusacek</a:t>
            </a:r>
            <a:r>
              <a:rPr lang="en-US" altLang="cs-CZ" b="0">
                <a:latin typeface="Consolas" panose="020B0609020204030204" pitchFamily="49" charset="0"/>
                <a:cs typeface="Consolas" panose="020B0609020204030204" pitchFamily="49" charset="0"/>
              </a:rPr>
              <a:t>@cesnet.cz</a:t>
            </a:r>
            <a:r>
              <a:rPr lang="en-US" altLang="cs-CZ"/>
              <a:t/>
            </a:r>
            <a:br>
              <a:rPr lang="en-US" altLang="cs-CZ"/>
            </a:br>
            <a:r>
              <a:rPr lang="en-US" altLang="cs-CZ" sz="900" smtClean="0"/>
              <a:t> </a:t>
            </a:r>
            <a:r>
              <a:rPr lang="en-US" altLang="cs-CZ"/>
              <a:t/>
            </a:r>
            <a:br>
              <a:rPr lang="en-US" altLang="cs-CZ"/>
            </a:br>
            <a:r>
              <a:rPr lang="en-US" altLang="cs-CZ"/>
              <a:t>V</a:t>
            </a:r>
            <a:r>
              <a:rPr lang="cs-CZ" altLang="cs-CZ"/>
              <a:t>áclav Chlumský</a:t>
            </a:r>
            <a:r>
              <a:rPr lang="en-US" altLang="cs-CZ"/>
              <a:t/>
            </a:r>
            <a:br>
              <a:rPr lang="en-US" altLang="cs-CZ"/>
            </a:br>
            <a:r>
              <a:rPr lang="cs-CZ" altLang="cs-CZ" b="0">
                <a:latin typeface="Consolas" panose="020B0609020204030204" pitchFamily="49" charset="0"/>
                <a:cs typeface="Consolas" panose="020B0609020204030204" pitchFamily="49" charset="0"/>
              </a:rPr>
              <a:t>vchlumsky@cesnet.cz</a:t>
            </a:r>
            <a:endParaRPr lang="cs-CZ" altLang="cs-CZ" dirty="0" smtClean="0"/>
          </a:p>
        </p:txBody>
      </p:sp>
      <p:pic>
        <p:nvPicPr>
          <p:cNvPr id="3075" name="Picture 5" descr="cesnet-logo-800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295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ACF0FB-FB17-405D-92B0-7F479F3EB04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26EC5C-6244-4208-A043-E57DCB7BC0CB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Základní změny v qsub</a:t>
            </a:r>
            <a:endParaRPr lang="cs-CZ" altLang="cs-CZ" sz="2400" dirty="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785224" cy="4713288"/>
          </a:xfrm>
        </p:spPr>
        <p:txBody>
          <a:bodyPr/>
          <a:lstStyle/>
          <a:p>
            <a:pPr eaLnBrk="1" hangingPunct="1"/>
            <a:r>
              <a:rPr lang="cs-CZ" b="1" smtClean="0"/>
              <a:t>Příklady </a:t>
            </a:r>
            <a:r>
              <a:rPr lang="cs-CZ" b="1" dirty="0" smtClean="0"/>
              <a:t>(</a:t>
            </a:r>
            <a:r>
              <a:rPr lang="cs-CZ" b="1" dirty="0" err="1" smtClean="0"/>
              <a:t>Torque</a:t>
            </a:r>
            <a:r>
              <a:rPr lang="cs-CZ" b="1" dirty="0" smtClean="0"/>
              <a:t> vs. </a:t>
            </a:r>
            <a:r>
              <a:rPr lang="cs-CZ" b="1" smtClean="0"/>
              <a:t>PBS-Pro)</a:t>
            </a:r>
          </a:p>
          <a:p>
            <a:pPr lvl="1" eaLnBrk="1" hangingPunct="1"/>
            <a:r>
              <a:rPr lang="cs-CZ" smtClean="0"/>
              <a:t>Příkaz „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cs-CZ" smtClean="0"/>
              <a:t>“ a jiné názvy zdrojů</a:t>
            </a:r>
          </a:p>
          <a:p>
            <a:pPr marL="457200" lvl="1" indent="0" eaLnBrk="1" hangingPunct="1">
              <a:buNone/>
            </a:pP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qsub 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-l </a:t>
            </a:r>
            <a:r>
              <a:rPr lang="cs-CZ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nodes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=1:ppn=1:gpu=1 </a:t>
            </a:r>
            <a:b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qsub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-l </a:t>
            </a:r>
            <a:r>
              <a:rPr lang="cs-CZ" sz="180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=1:</a:t>
            </a:r>
            <a:r>
              <a:rPr lang="cs-CZ" sz="18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ncpus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=1:</a:t>
            </a:r>
            <a:r>
              <a:rPr lang="cs-CZ" sz="18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ngpus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=1 </a:t>
            </a:r>
            <a:r>
              <a:rPr lang="cs-CZ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cs-CZ" sz="16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/>
            <a:r>
              <a:rPr lang="cs-CZ" smtClean="0">
                <a:cs typeface="Consolas" panose="020B0609020204030204" pitchFamily="49" charset="0"/>
              </a:rPr>
              <a:t>Neexistence „vlastností“, pouze „booleovské“ zdroje</a:t>
            </a:r>
          </a:p>
          <a:p>
            <a:pPr marL="457200" lvl="1" indent="0" eaLnBrk="1" hangingPunct="1">
              <a:buNone/>
            </a:pP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qsub 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-l </a:t>
            </a:r>
            <a:r>
              <a:rPr lang="cs-CZ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nodes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=1:ppn=1:property1:^property2 </a:t>
            </a:r>
            <a:b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qsub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l select=1:ncpus=1:</a:t>
            </a:r>
            <a:r>
              <a:rPr lang="cs-CZ" sz="18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property=True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cs-CZ" sz="18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property2=False</a:t>
            </a:r>
            <a:r>
              <a:rPr lang="cs-CZ" sz="16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sz="16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cs-CZ" sz="160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/>
            <a:r>
              <a:rPr lang="cs-CZ" smtClean="0">
                <a:cs typeface="Consolas" panose="020B0609020204030204" pitchFamily="49" charset="0"/>
              </a:rPr>
              <a:t>Krátká jména uzlů</a:t>
            </a:r>
          </a:p>
          <a:p>
            <a:pPr marL="457200" lvl="1" indent="0" eaLnBrk="1" hangingPunct="1">
              <a:buNone/>
            </a:pP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qsub 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l nodes=1:ppn=1:tarkil3.metacentrum.cz 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qsub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l select=1:ncpus=1:</a:t>
            </a:r>
            <a:r>
              <a:rPr lang="cs-CZ" sz="18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vnode=tarkil3</a:t>
            </a:r>
            <a:r>
              <a:rPr lang="cs-CZ" sz="16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cs-CZ" sz="16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/>
            <a:r>
              <a:rPr lang="cs-CZ" smtClean="0">
                <a:cs typeface="Consolas" panose="020B0609020204030204" pitchFamily="49" charset="0"/>
              </a:rPr>
              <a:t>Explicitní požadavky na zdroje</a:t>
            </a:r>
          </a:p>
          <a:p>
            <a:pPr marL="457200" lvl="1" indent="0" eaLnBrk="1" hangingPunct="1">
              <a:buNone/>
            </a:pP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qsub 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-l </a:t>
            </a:r>
            <a:r>
              <a:rPr lang="cs-CZ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nodes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=1:ppn=1 –l mem=4gb –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l scratch=10gb:any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qsub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l select=1:ncpus=1:mem=4gb:</a:t>
            </a:r>
            <a:r>
              <a:rPr lang="cs-CZ" sz="18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scratch_local=10gb</a:t>
            </a:r>
            <a:endParaRPr lang="cs-CZ" altLang="cs-CZ" sz="1600" b="1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25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ACF0FB-FB17-405D-92B0-7F479F3EB04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26EC5C-6244-4208-A043-E57DCB7BC0CB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Základní změny v qsub</a:t>
            </a:r>
            <a:endParaRPr lang="cs-CZ" altLang="cs-CZ" sz="2400" dirty="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785224" cy="4713288"/>
          </a:xfrm>
        </p:spPr>
        <p:txBody>
          <a:bodyPr/>
          <a:lstStyle/>
          <a:p>
            <a:pPr eaLnBrk="1" hangingPunct="1"/>
            <a:r>
              <a:rPr lang="cs-CZ" b="1" smtClean="0"/>
              <a:t>Příklady </a:t>
            </a:r>
            <a:r>
              <a:rPr lang="cs-CZ" b="1" dirty="0" smtClean="0"/>
              <a:t>(</a:t>
            </a:r>
            <a:r>
              <a:rPr lang="cs-CZ" b="1" dirty="0" err="1" smtClean="0"/>
              <a:t>Torque</a:t>
            </a:r>
            <a:r>
              <a:rPr lang="cs-CZ" b="1" dirty="0" smtClean="0"/>
              <a:t> vs. </a:t>
            </a:r>
            <a:r>
              <a:rPr lang="cs-CZ" b="1" smtClean="0"/>
              <a:t>PBS-Pro)</a:t>
            </a:r>
          </a:p>
          <a:p>
            <a:pPr lvl="1" eaLnBrk="1" hangingPunct="1"/>
            <a:r>
              <a:rPr lang="cs-CZ" smtClean="0"/>
              <a:t>Zákaz explicitního požadavku na „běžné“ fronty</a:t>
            </a:r>
          </a:p>
          <a:p>
            <a:pPr lvl="1" eaLnBrk="1" hangingPunct="1"/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q_2h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, q_4h, q_1d, q_2d, q_4d, q_1w, q_2w, q_2w_plus</a:t>
            </a:r>
            <a:endParaRPr lang="cs-CZ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/>
            <a:r>
              <a:rPr lang="cs-CZ"/>
              <a:t>Routovaci fronta </a:t>
            </a:r>
            <a:r>
              <a:rPr lang="cs-CZ" smtClean="0"/>
              <a:t>(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default</a:t>
            </a:r>
            <a:r>
              <a:rPr lang="cs-CZ" smtClean="0"/>
              <a:t>) </a:t>
            </a:r>
            <a:r>
              <a:rPr lang="cs-CZ"/>
              <a:t>automaticky vybírá vhodnou frontu podle walltime dané </a:t>
            </a:r>
            <a:r>
              <a:rPr lang="cs-CZ" smtClean="0"/>
              <a:t>úlohy</a:t>
            </a:r>
          </a:p>
          <a:p>
            <a:pPr marL="457200" lvl="1" indent="0" eaLnBrk="1" hangingPunct="1">
              <a:buNone/>
            </a:pP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qsub 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l nodes=1:ppn=1 –q q_1d 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qsub</a:t>
            </a:r>
            <a:r>
              <a:rPr lang="cs-CZ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-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l select=1:ncpus</a:t>
            </a:r>
            <a:r>
              <a:rPr lang="cs-CZ" sz="1800">
                <a:latin typeface="Consolas" panose="020B0609020204030204" pitchFamily="49" charset="0"/>
                <a:cs typeface="Consolas" panose="020B0609020204030204" pitchFamily="49" charset="0"/>
              </a:rPr>
              <a:t>=1 –l </a:t>
            </a:r>
            <a:r>
              <a:rPr lang="cs-CZ" sz="180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walltime=24:00:00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sz="16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sz="16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cs-CZ" sz="16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/>
            <a:r>
              <a:rPr lang="cs-CZ" smtClean="0">
                <a:cs typeface="Consolas" panose="020B0609020204030204" pitchFamily="49" charset="0"/>
              </a:rPr>
              <a:t>Nepoužívat zkratky pro walltime</a:t>
            </a:r>
          </a:p>
          <a:p>
            <a:pPr lvl="1" eaLnBrk="1" hangingPunct="1"/>
            <a:r>
              <a:rPr lang="cs-CZ" smtClean="0"/>
              <a:t>Walltime </a:t>
            </a:r>
            <a:r>
              <a:rPr lang="cs-CZ"/>
              <a:t>je třeba zadávat ve formátu </a:t>
            </a:r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[[hh:]mm:]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</a:p>
          <a:p>
            <a:pPr lvl="1" eaLnBrk="1" hangingPunct="1"/>
            <a:r>
              <a:rPr lang="cs-CZ" smtClean="0"/>
              <a:t>Formát např. 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1w1d2h30m10s</a:t>
            </a:r>
            <a:r>
              <a:rPr lang="cs-CZ" smtClean="0"/>
              <a:t> </a:t>
            </a:r>
            <a:r>
              <a:rPr lang="cs-CZ"/>
              <a:t>není dále podporován</a:t>
            </a:r>
            <a:endParaRPr lang="cs-CZ" smtClean="0">
              <a:cs typeface="Consolas" panose="020B0609020204030204" pitchFamily="49" charset="0"/>
            </a:endParaRPr>
          </a:p>
          <a:p>
            <a:pPr marL="457200" lvl="1" indent="0" eaLnBrk="1" hangingPunct="1">
              <a:buNone/>
            </a:pP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qsub </a:t>
            </a:r>
            <a:r>
              <a:rPr lang="cs-CZ" sz="1800">
                <a:latin typeface="Consolas" panose="020B0609020204030204" pitchFamily="49" charset="0"/>
                <a:cs typeface="Consolas" panose="020B0609020204030204" pitchFamily="49" charset="0"/>
              </a:rPr>
              <a:t>-l nodes=1:ppn=1 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–l walltime=2d </a:t>
            </a:r>
            <a:r>
              <a:rPr lang="cs-CZ" sz="180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sz="180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sz="1800">
                <a:latin typeface="Consolas" panose="020B0609020204030204" pitchFamily="49" charset="0"/>
                <a:cs typeface="Consolas" panose="020B0609020204030204" pitchFamily="49" charset="0"/>
              </a:rPr>
              <a:t>qsub -l select=1:ncpus=1 –l </a:t>
            </a:r>
            <a:r>
              <a:rPr lang="cs-CZ" sz="180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walltime=48:00:00</a:t>
            </a:r>
            <a:r>
              <a:rPr lang="cs-CZ" sz="18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cs-CZ" sz="180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57200" lvl="1" indent="0" eaLnBrk="1" hangingPunct="1">
              <a:buNone/>
            </a:pPr>
            <a:r>
              <a:rPr lang="cs-CZ" sz="12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sz="12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cs-CZ" altLang="cs-CZ" sz="1200" b="1" dirty="0" smtClean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9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ACF0FB-FB17-405D-92B0-7F479F3EB04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26EC5C-6244-4208-A043-E57DCB7BC0CB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Základní změny – pokračování</a:t>
            </a:r>
            <a:endParaRPr lang="cs-CZ" altLang="cs-CZ" sz="2400" dirty="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785224" cy="4713288"/>
          </a:xfrm>
        </p:spPr>
        <p:txBody>
          <a:bodyPr/>
          <a:lstStyle/>
          <a:p>
            <a:pPr eaLnBrk="1" hangingPunct="1"/>
            <a:r>
              <a:rPr lang="cs-CZ" b="1"/>
              <a:t>Dokončená úloha je ve </a:t>
            </a:r>
            <a:r>
              <a:rPr lang="cs-CZ" b="1" smtClean="0"/>
              <a:t>stav</a:t>
            </a:r>
            <a:r>
              <a:rPr lang="en-US" b="1" smtClean="0"/>
              <a:t>u</a:t>
            </a:r>
            <a:r>
              <a:rPr lang="cs-CZ" b="1" smtClean="0"/>
              <a:t> </a:t>
            </a:r>
            <a:r>
              <a:rPr lang="cs-CZ" b="1"/>
              <a:t>"</a:t>
            </a:r>
            <a:r>
              <a:rPr lang="cs-CZ" b="1" smtClean="0"/>
              <a:t>F“</a:t>
            </a:r>
            <a:endParaRPr lang="en-US" b="1" smtClean="0"/>
          </a:p>
          <a:p>
            <a:pPr lvl="1" eaLnBrk="1" hangingPunct="1"/>
            <a:r>
              <a:rPr lang="en-US" smtClean="0"/>
              <a:t>N</a:t>
            </a:r>
            <a:r>
              <a:rPr lang="cs-CZ" smtClean="0"/>
              <a:t>ikoliv </a:t>
            </a:r>
            <a:r>
              <a:rPr lang="cs-CZ"/>
              <a:t>"C" jak bylo zvykem v </a:t>
            </a:r>
            <a:r>
              <a:rPr lang="cs-CZ" smtClean="0"/>
              <a:t>T</a:t>
            </a:r>
            <a:r>
              <a:rPr lang="en-US" smtClean="0"/>
              <a:t>ORQUE</a:t>
            </a:r>
            <a:endParaRPr lang="en-US" sz="800" dirty="0">
              <a:solidFill>
                <a:srgbClr val="FF0000"/>
              </a:solidFill>
              <a:cs typeface="Consolas" panose="020B0609020204030204" pitchFamily="49" charset="0"/>
            </a:endParaRPr>
          </a:p>
          <a:p>
            <a:pPr eaLnBrk="1" hangingPunct="1"/>
            <a:r>
              <a:rPr lang="en-US" b="1"/>
              <a:t>Příkaz qstat standardně nezobrazuje dokončené </a:t>
            </a:r>
            <a:r>
              <a:rPr lang="en-US" b="1" smtClean="0"/>
              <a:t>úlohy</a:t>
            </a:r>
          </a:p>
          <a:p>
            <a:pPr lvl="1" eaLnBrk="1" hangingPunct="1"/>
            <a:r>
              <a:rPr lang="en-US" smtClean="0"/>
              <a:t>K </a:t>
            </a:r>
            <a:r>
              <a:rPr lang="en-US"/>
              <a:t>tomu je třeba použít parametr -x</a:t>
            </a:r>
            <a:r>
              <a:rPr lang="en-US" smtClean="0"/>
              <a:t>. Příklad</a:t>
            </a:r>
            <a:r>
              <a:rPr lang="en-US"/>
              <a:t>:</a:t>
            </a:r>
          </a:p>
          <a:p>
            <a:pPr lvl="1" eaLnBrk="1" hangingPunct="1"/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qstat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-x -f &lt;jobID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</a:p>
          <a:p>
            <a:pPr eaLnBrk="1" hangingPunct="1"/>
            <a:r>
              <a:rPr lang="en-US" b="1" smtClean="0">
                <a:cs typeface="Consolas" panose="020B0609020204030204" pitchFamily="49" charset="0"/>
              </a:rPr>
              <a:t>Pole </a:t>
            </a:r>
            <a:r>
              <a:rPr lang="cs-CZ" b="1" smtClean="0">
                <a:cs typeface="Consolas" panose="020B0609020204030204" pitchFamily="49" charset="0"/>
              </a:rPr>
              <a:t>úloh (Job Arrays)</a:t>
            </a:r>
          </a:p>
          <a:p>
            <a:pPr lvl="1" eaLnBrk="1" hangingPunct="1"/>
            <a:r>
              <a:rPr lang="cs-CZ" smtClean="0">
                <a:cs typeface="Consolas" panose="020B0609020204030204" pitchFamily="49" charset="0"/>
              </a:rPr>
              <a:t>Užitečné pro práci s větším množstvím „identických“ úloh</a:t>
            </a:r>
          </a:p>
          <a:p>
            <a:pPr lvl="2" eaLnBrk="1" hangingPunct="1"/>
            <a:r>
              <a:rPr lang="cs-CZ">
                <a:cs typeface="Consolas" panose="020B0609020204030204" pitchFamily="49" charset="0"/>
              </a:rPr>
              <a:t>Typicky SIMD výpočty, parameter </a:t>
            </a:r>
            <a:r>
              <a:rPr lang="cs-CZ" smtClean="0">
                <a:cs typeface="Consolas" panose="020B0609020204030204" pitchFamily="49" charset="0"/>
              </a:rPr>
              <a:t>sweep aplikace, atd.</a:t>
            </a:r>
          </a:p>
          <a:p>
            <a:pPr lvl="1" eaLnBrk="1" hangingPunct="1"/>
            <a:r>
              <a:rPr lang="cs-CZ" smtClean="0">
                <a:cs typeface="Consolas" panose="020B0609020204030204" pitchFamily="49" charset="0"/>
              </a:rPr>
              <a:t>Snadné spuštění, modifikace, zobrazení i dotazy nad polem úloh</a:t>
            </a:r>
          </a:p>
          <a:p>
            <a:pPr marL="457200" lvl="1" indent="0" eaLnBrk="1" hangingPunct="1">
              <a:buNone/>
            </a:pPr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qsub -J X-Y[:Z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cs-CZ" smtClean="0"/>
              <a:t> ..., X/Y je počáteční/konečný </a:t>
            </a:r>
            <a:r>
              <a:rPr lang="cs-CZ"/>
              <a:t>index, Z </a:t>
            </a:r>
            <a:r>
              <a:rPr lang="cs-CZ" smtClean="0"/>
              <a:t>je krok indexů </a:t>
            </a:r>
            <a:r>
              <a:rPr lang="cs-CZ"/>
              <a:t/>
            </a:r>
            <a:br>
              <a:rPr lang="cs-CZ"/>
            </a:b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qsub </a:t>
            </a:r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-J 2-7:2 </a:t>
            </a:r>
            <a:r>
              <a:rPr lang="cs-CZ"/>
              <a:t>... vytvoří indexy 2, 4 a </a:t>
            </a:r>
            <a:r>
              <a:rPr lang="cs-CZ" smtClean="0"/>
              <a:t>6</a:t>
            </a:r>
          </a:p>
          <a:p>
            <a:pPr marL="457200" lvl="1" indent="0" eaLnBrk="1" hangingPunct="1">
              <a:buNone/>
            </a:pPr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qstat -f 123456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'[]'</a:t>
            </a:r>
            <a:r>
              <a:rPr lang="cs-CZ" smtClean="0"/>
              <a:t> </a:t>
            </a:r>
            <a:r>
              <a:rPr lang="cs-CZ" smtClean="0"/>
              <a:t>dotaz na celé pole úloh</a:t>
            </a:r>
            <a:endParaRPr lang="en-US">
              <a:cs typeface="Consolas" panose="020B0609020204030204" pitchFamily="49" charset="0"/>
            </a:endParaRPr>
          </a:p>
          <a:p>
            <a:pPr marL="457200" lvl="1" indent="0" eaLnBrk="1" hangingPunct="1">
              <a:buNone/>
            </a:pP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qstat </a:t>
            </a:r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-f 123456'[2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]'</a:t>
            </a:r>
            <a:r>
              <a:rPr lang="cs-CZ" smtClean="0">
                <a:cs typeface="Consolas" panose="020B0609020204030204" pitchFamily="49" charset="0"/>
              </a:rPr>
              <a:t> </a:t>
            </a:r>
            <a:r>
              <a:rPr lang="cs-CZ" smtClean="0"/>
              <a:t>dotaz na úlohu s indexem 2</a:t>
            </a:r>
            <a:endParaRPr lang="en-US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71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ACF0FB-FB17-405D-92B0-7F479F3EB04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26EC5C-6244-4208-A043-E57DCB7BC0CB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„Chunky“</a:t>
            </a:r>
            <a:endParaRPr lang="cs-CZ" altLang="cs-CZ" sz="2400" dirty="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192" cy="4713288"/>
          </a:xfrm>
        </p:spPr>
        <p:txBody>
          <a:bodyPr/>
          <a:lstStyle/>
          <a:p>
            <a:pPr eaLnBrk="1" hangingPunct="1"/>
            <a:r>
              <a:rPr lang="cs-CZ" b="1"/>
              <a:t>Chunk je </a:t>
            </a:r>
            <a:r>
              <a:rPr lang="cs-CZ" b="1" smtClean="0"/>
              <a:t>množina </a:t>
            </a:r>
            <a:r>
              <a:rPr lang="cs-CZ" b="1"/>
              <a:t>zdrojů </a:t>
            </a:r>
            <a:r>
              <a:rPr lang="cs-CZ" b="1" smtClean="0"/>
              <a:t>přidělená „jako nedělitelná jednotka“ úloze</a:t>
            </a:r>
          </a:p>
          <a:p>
            <a:pPr lvl="1" eaLnBrk="1" hangingPunct="1"/>
            <a:r>
              <a:rPr lang="cs-CZ" smtClean="0"/>
              <a:t>Všechny zdroje daného chunku budou přiděleny na jednom uzlu (nedělitelnost) </a:t>
            </a:r>
          </a:p>
          <a:p>
            <a:pPr lvl="1" eaLnBrk="1" hangingPunct="1"/>
            <a:r>
              <a:rPr lang="cs-CZ" smtClean="0"/>
              <a:t>Zdroje chunku budou dostupné té části úlohy, která se v daném chunku spustí.</a:t>
            </a:r>
          </a:p>
          <a:p>
            <a:pPr lvl="1" eaLnBrk="1" hangingPunct="1"/>
            <a:r>
              <a:rPr lang="cs-CZ" smtClean="0"/>
              <a:t>Úloha může žádat o více (různých) chunků</a:t>
            </a:r>
            <a:endParaRPr lang="en-US" smtClean="0"/>
          </a:p>
          <a:p>
            <a:pPr lvl="1" eaLnBrk="1" hangingPunct="1"/>
            <a:r>
              <a:rPr lang="en-US"/>
              <a:t>P</a:t>
            </a:r>
            <a:r>
              <a:rPr lang="cs-CZ"/>
              <a:t>říkaz: </a:t>
            </a:r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-l select=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[chunk_1][+chunk_2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]...[+chunk_n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cs-CZ" smtClean="0"/>
          </a:p>
          <a:p>
            <a:pPr eaLnBrk="1" hangingPunct="1"/>
            <a:r>
              <a:rPr lang="cs-CZ" b="1" smtClean="0"/>
              <a:t>Příklad:</a:t>
            </a:r>
          </a:p>
          <a:p>
            <a:pPr marL="0" indent="0" eaLnBrk="1" hangingPunct="1">
              <a:buNone/>
            </a:pPr>
            <a:r>
              <a:rPr lang="cs-CZ" sz="2000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cs-CZ" sz="2000" smtClean="0">
                <a:latin typeface="Consolas" panose="020B0609020204030204" pitchFamily="49" charset="0"/>
                <a:cs typeface="Consolas" panose="020B0609020204030204" pitchFamily="49" charset="0"/>
              </a:rPr>
              <a:t>sub -l select=</a:t>
            </a:r>
            <a:r>
              <a:rPr lang="cs-CZ" sz="2000" smtClean="0">
                <a:solidFill>
                  <a:srgbClr val="C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6:ncpus=2:mem=4gb</a:t>
            </a:r>
            <a:r>
              <a:rPr lang="cs-CZ" sz="2000" smtClean="0"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cs-CZ" sz="2000" smtClean="0">
                <a:solidFill>
                  <a:srgbClr val="3399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3:ncpus=8:mem=4</a:t>
            </a:r>
            <a:r>
              <a:rPr lang="en-US" sz="2000" smtClean="0">
                <a:solidFill>
                  <a:srgbClr val="33993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gb</a:t>
            </a:r>
            <a:r>
              <a:rPr lang="cs-CZ" sz="2000" smtClean="0">
                <a:latin typeface="Consolas" panose="020B0609020204030204" pitchFamily="49" charset="0"/>
                <a:cs typeface="Consolas" panose="020B0609020204030204" pitchFamily="49" charset="0"/>
              </a:rPr>
              <a:t> ...</a:t>
            </a:r>
            <a:br>
              <a:rPr lang="cs-CZ" sz="20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cs-CZ" sz="200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/>
            <a:r>
              <a:rPr lang="cs-CZ" altLang="cs-CZ" sz="2000" smtClean="0">
                <a:cs typeface="Consolas" panose="020B0609020204030204" pitchFamily="49" charset="0"/>
              </a:rPr>
              <a:t>Dvě množiny různých chunků, první má 6 chunků s 2 CPU/chunk a druhá pak 3 chunky po 8 CPU/chunk, přičemž obě množiny požadují 4GB paměti per chunk </a:t>
            </a:r>
            <a:endParaRPr lang="cs-CZ" altLang="cs-CZ" sz="2000" dirty="0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7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ACF0FB-FB17-405D-92B0-7F479F3EB04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30. 3. 2017</a:t>
            </a:fld>
            <a:endParaRPr lang="cs-CZ" altLang="cs-CZ" sz="1400" smtClean="0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26EC5C-6244-4208-A043-E57DCB7BC0CB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Paralelní úlohy</a:t>
            </a:r>
            <a:endParaRPr lang="cs-CZ" altLang="cs-CZ" sz="2400" dirty="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785224" cy="4713288"/>
          </a:xfrm>
        </p:spPr>
        <p:txBody>
          <a:bodyPr/>
          <a:lstStyle/>
          <a:p>
            <a:pPr eaLnBrk="1" hangingPunct="1"/>
            <a:r>
              <a:rPr lang="cs-CZ" b="1" smtClean="0">
                <a:cs typeface="Consolas" panose="020B0609020204030204" pitchFamily="49" charset="0"/>
              </a:rPr>
              <a:t>Základní specifikace zdrojů</a:t>
            </a:r>
          </a:p>
          <a:p>
            <a:pPr lvl="1" eaLnBrk="1" hangingPunct="1"/>
            <a:r>
              <a:rPr lang="cs-CZ" smtClean="0">
                <a:cs typeface="Consolas" panose="020B0609020204030204" pitchFamily="49" charset="0"/>
              </a:rPr>
              <a:t>Počet procesorů pro chunk (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ncpus=X</a:t>
            </a:r>
            <a:r>
              <a:rPr lang="cs-CZ" smtClean="0">
                <a:cs typeface="Consolas" panose="020B0609020204030204" pitchFamily="49" charset="0"/>
              </a:rPr>
              <a:t>)</a:t>
            </a:r>
          </a:p>
          <a:p>
            <a:pPr lvl="1" eaLnBrk="1" hangingPunct="1"/>
            <a:r>
              <a:rPr lang="cs-CZ">
                <a:cs typeface="Consolas" panose="020B0609020204030204" pitchFamily="49" charset="0"/>
              </a:rPr>
              <a:t>Kolik </a:t>
            </a:r>
            <a:r>
              <a:rPr lang="cs-CZ">
                <a:cs typeface="Consolas" panose="020B0609020204030204" pitchFamily="49" charset="0"/>
              </a:rPr>
              <a:t>MPI </a:t>
            </a:r>
            <a:r>
              <a:rPr lang="cs-CZ" smtClean="0">
                <a:cs typeface="Consolas" panose="020B0609020204030204" pitchFamily="49" charset="0"/>
              </a:rPr>
              <a:t>procesů </a:t>
            </a:r>
            <a:r>
              <a:rPr lang="cs-CZ">
                <a:cs typeface="Consolas" panose="020B0609020204030204" pitchFamily="49" charset="0"/>
              </a:rPr>
              <a:t>běží v 1 </a:t>
            </a:r>
            <a:r>
              <a:rPr lang="cs-CZ">
                <a:cs typeface="Consolas" panose="020B0609020204030204" pitchFamily="49" charset="0"/>
              </a:rPr>
              <a:t>chunku </a:t>
            </a:r>
            <a:r>
              <a:rPr lang="cs-CZ" smtClean="0">
                <a:cs typeface="Consolas" panose="020B0609020204030204" pitchFamily="49" charset="0"/>
              </a:rPr>
              <a:t>(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mpiprocs=Y</a:t>
            </a:r>
            <a:r>
              <a:rPr lang="cs-CZ" smtClean="0">
                <a:cs typeface="Consolas" panose="020B0609020204030204" pitchFamily="49" charset="0"/>
              </a:rPr>
              <a:t>)</a:t>
            </a:r>
          </a:p>
          <a:p>
            <a:pPr lvl="2" eaLnBrk="1" hangingPunct="1"/>
            <a:r>
              <a:rPr lang="cs-CZ">
                <a:cs typeface="Consolas" panose="020B0609020204030204" pitchFamily="49" charset="0"/>
              </a:rPr>
              <a:t>Pro každý </a:t>
            </a:r>
            <a:r>
              <a:rPr lang="cs-CZ">
                <a:cs typeface="Consolas" panose="020B0609020204030204" pitchFamily="49" charset="0"/>
              </a:rPr>
              <a:t>MPI </a:t>
            </a:r>
            <a:r>
              <a:rPr lang="cs-CZ" smtClean="0">
                <a:cs typeface="Consolas" panose="020B0609020204030204" pitchFamily="49" charset="0"/>
              </a:rPr>
              <a:t>proces </a:t>
            </a:r>
            <a:r>
              <a:rPr lang="cs-CZ">
                <a:cs typeface="Consolas" panose="020B0609020204030204" pitchFamily="49" charset="0"/>
              </a:rPr>
              <a:t>je </a:t>
            </a:r>
            <a:r>
              <a:rPr lang="cs-CZ">
                <a:cs typeface="Consolas" panose="020B0609020204030204" pitchFamily="49" charset="0"/>
              </a:rPr>
              <a:t>jeden </a:t>
            </a:r>
            <a:r>
              <a:rPr lang="cs-CZ" smtClean="0">
                <a:cs typeface="Consolas" panose="020B0609020204030204" pitchFamily="49" charset="0"/>
              </a:rPr>
              <a:t>řádek </a:t>
            </a:r>
            <a:r>
              <a:rPr lang="cs-CZ">
                <a:cs typeface="Consolas" panose="020B0609020204030204" pitchFamily="49" charset="0"/>
              </a:rPr>
              <a:t>v nodefile </a:t>
            </a:r>
            <a:r>
              <a:rPr lang="en-US">
                <a:latin typeface="Consolas" panose="020B0609020204030204" pitchFamily="49" charset="0"/>
                <a:cs typeface="Consolas" panose="020B0609020204030204" pitchFamily="49" charset="0"/>
              </a:rPr>
              <a:t>$PBS_NODEFILE</a:t>
            </a:r>
            <a:r>
              <a:rPr lang="en-US">
                <a:cs typeface="Consolas" panose="020B0609020204030204" pitchFamily="49" charset="0"/>
              </a:rPr>
              <a:t> specifikuj</a:t>
            </a:r>
            <a:r>
              <a:rPr lang="cs-CZ">
                <a:cs typeface="Consolas" panose="020B0609020204030204" pitchFamily="49" charset="0"/>
              </a:rPr>
              <a:t>ící </a:t>
            </a:r>
            <a:r>
              <a:rPr lang="cs-CZ" smtClean="0">
                <a:cs typeface="Consolas" panose="020B0609020204030204" pitchFamily="49" charset="0"/>
              </a:rPr>
              <a:t>přidělený vnode</a:t>
            </a:r>
            <a:endParaRPr lang="cs-CZ">
              <a:cs typeface="Consolas" panose="020B0609020204030204" pitchFamily="49" charset="0"/>
            </a:endParaRPr>
          </a:p>
          <a:p>
            <a:pPr lvl="1" eaLnBrk="1" hangingPunct="1"/>
            <a:r>
              <a:rPr lang="cs-CZ" smtClean="0">
                <a:cs typeface="Consolas" panose="020B0609020204030204" pitchFamily="49" charset="0"/>
              </a:rPr>
              <a:t>Kolik OpenMP vláken běží v 1 chunku (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ompthreads=Z</a:t>
            </a:r>
            <a:r>
              <a:rPr lang="cs-CZ" smtClean="0">
                <a:cs typeface="Consolas" panose="020B0609020204030204" pitchFamily="49" charset="0"/>
              </a:rPr>
              <a:t>)</a:t>
            </a:r>
            <a:endParaRPr lang="cs-CZ">
              <a:cs typeface="Consolas" panose="020B0609020204030204" pitchFamily="49" charset="0"/>
            </a:endParaRPr>
          </a:p>
          <a:p>
            <a:pPr lvl="2" eaLnBrk="1" hangingPunct="1"/>
            <a:r>
              <a:rPr lang="cs-CZ" smtClean="0">
                <a:cs typeface="Consolas" panose="020B0609020204030204" pitchFamily="49" charset="0"/>
              </a:rPr>
              <a:t>Proměnná </a:t>
            </a:r>
            <a:r>
              <a:rPr lang="en-US" smtClean="0">
                <a:latin typeface="Consolas" panose="020B0609020204030204" pitchFamily="49" charset="0"/>
                <a:cs typeface="Consolas" panose="020B0609020204030204" pitchFamily="49" charset="0"/>
              </a:rPr>
              <a:t>$OMP_NUM_THREADS</a:t>
            </a:r>
            <a:endParaRPr lang="cs-CZ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/>
            <a:r>
              <a:rPr lang="cs-CZ" b="1" smtClean="0">
                <a:cs typeface="Consolas" panose="020B0609020204030204" pitchFamily="49" charset="0"/>
              </a:rPr>
              <a:t>Příklad</a:t>
            </a:r>
            <a:r>
              <a:rPr lang="cs-CZ" smtClean="0">
                <a:cs typeface="Consolas" panose="020B0609020204030204" pitchFamily="49" charset="0"/>
              </a:rPr>
              <a:t>:</a:t>
            </a:r>
          </a:p>
          <a:p>
            <a:pPr marL="0" indent="0" eaLnBrk="1" hangingPunct="1">
              <a:buNone/>
            </a:pP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  <a:r>
              <a:rPr 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qsub </a:t>
            </a: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2000">
                <a:latin typeface="Consolas" panose="020B0609020204030204" pitchFamily="49" charset="0"/>
                <a:cs typeface="Consolas" panose="020B0609020204030204" pitchFamily="49" charset="0"/>
              </a:rPr>
              <a:t>l </a:t>
            </a:r>
            <a:r>
              <a:rPr lang="en-US" sz="2000" smtClean="0">
                <a:latin typeface="Consolas" panose="020B0609020204030204" pitchFamily="49" charset="0"/>
                <a:cs typeface="Consolas" panose="020B0609020204030204" pitchFamily="49" charset="0"/>
              </a:rPr>
              <a:t>select=3:ncpus=2:mpiprocs=2</a:t>
            </a:r>
            <a:r>
              <a:rPr lang="cs-CZ" sz="2000" smtClean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sz="2000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sz="110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cs-CZ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/>
            <a:r>
              <a:rPr lang="cs-CZ" smtClean="0">
                <a:cs typeface="Consolas" panose="020B0609020204030204" pitchFamily="49" charset="0"/>
              </a:rPr>
              <a:t>6 MPI procesů (nodefile obsahuje 6 řádků se jmény vnodů)</a:t>
            </a:r>
          </a:p>
          <a:p>
            <a:pPr lvl="1" eaLnBrk="1" hangingPunct="1"/>
            <a:r>
              <a:rPr lang="cs-CZ">
                <a:cs typeface="Consolas" panose="020B0609020204030204" pitchFamily="49" charset="0"/>
              </a:rPr>
              <a:t>Vždy 2 </a:t>
            </a:r>
            <a:r>
              <a:rPr lang="cs-CZ">
                <a:cs typeface="Consolas" panose="020B0609020204030204" pitchFamily="49" charset="0"/>
              </a:rPr>
              <a:t>MPI </a:t>
            </a:r>
            <a:r>
              <a:rPr lang="cs-CZ" smtClean="0">
                <a:cs typeface="Consolas" panose="020B0609020204030204" pitchFamily="49" charset="0"/>
              </a:rPr>
              <a:t>procesy </a:t>
            </a:r>
            <a:r>
              <a:rPr lang="cs-CZ">
                <a:cs typeface="Consolas" panose="020B0609020204030204" pitchFamily="49" charset="0"/>
              </a:rPr>
              <a:t>sdílí 1 vnode s </a:t>
            </a:r>
            <a:r>
              <a:rPr lang="cs-CZ">
                <a:cs typeface="Consolas" panose="020B0609020204030204" pitchFamily="49" charset="0"/>
              </a:rPr>
              <a:t>2 </a:t>
            </a:r>
            <a:r>
              <a:rPr lang="cs-CZ" smtClean="0">
                <a:cs typeface="Consolas" panose="020B0609020204030204" pitchFamily="49" charset="0"/>
              </a:rPr>
              <a:t>CPU</a:t>
            </a:r>
            <a:endParaRPr lang="cs-CZ" smtClean="0">
              <a:cs typeface="Consolas" panose="020B0609020204030204" pitchFamily="49" charset="0"/>
            </a:endParaRPr>
          </a:p>
          <a:p>
            <a:pPr lvl="1" eaLnBrk="1" hangingPunct="1"/>
            <a:r>
              <a:rPr lang="cs-CZ" smtClean="0">
                <a:cs typeface="Consolas" panose="020B0609020204030204" pitchFamily="49" charset="0"/>
              </a:rPr>
              <a:t>Defaultně 2 omp vlákna na 1 chunk (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ompthreads = ncpus</a:t>
            </a:r>
            <a:r>
              <a:rPr lang="cs-CZ" smtClean="0">
                <a:cs typeface="Consolas" panose="020B06090202040302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211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ACF0FB-FB17-405D-92B0-7F479F3EB04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26EC5C-6244-4208-A043-E57DCB7BC0CB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„Kouzla“ s chunky</a:t>
            </a:r>
            <a:endParaRPr lang="cs-CZ" altLang="cs-CZ" sz="2400" dirty="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192" cy="4713288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cs typeface="Consolas" panose="020B0609020204030204" pitchFamily="49" charset="0"/>
              </a:rPr>
              <a:t>Hlavní výhody v PBS-Pro</a:t>
            </a:r>
          </a:p>
          <a:p>
            <a:pPr lvl="1" eaLnBrk="1" hangingPunct="1"/>
            <a:r>
              <a:rPr lang="cs-CZ" altLang="cs-CZ" smtClean="0">
                <a:cs typeface="Consolas" panose="020B0609020204030204" pitchFamily="49" charset="0"/>
              </a:rPr>
              <a:t>Oproti TORQUE lze v PBS-Pro specifikovat, jakým způsobem chunky plánovat na uzly</a:t>
            </a:r>
          </a:p>
          <a:p>
            <a:pPr lvl="1" eaLnBrk="1" hangingPunct="1"/>
            <a:r>
              <a:rPr lang="cs-CZ" altLang="cs-CZ" smtClean="0">
                <a:cs typeface="Consolas" panose="020B0609020204030204" pitchFamily="49" charset="0"/>
              </a:rPr>
              <a:t>Efektivnější využití zdrojů resp. organizace „topologie“ úloh</a:t>
            </a:r>
          </a:p>
          <a:p>
            <a:pPr lvl="1" eaLnBrk="1" hangingPunct="1"/>
            <a:r>
              <a:rPr lang="cs-CZ" altLang="cs-CZ" smtClean="0">
                <a:cs typeface="Consolas" panose="020B0609020204030204" pitchFamily="49" charset="0"/>
              </a:rPr>
              <a:t>Přesná specifikace umístění a sdílení chunků úlohy pomocí příkazu</a:t>
            </a:r>
            <a:r>
              <a:rPr lang="en-US" altLang="cs-CZ" smtClean="0">
                <a:cs typeface="Consolas" panose="020B0609020204030204" pitchFamily="49" charset="0"/>
              </a:rPr>
              <a:t>:</a:t>
            </a:r>
            <a:br>
              <a:rPr lang="en-US" altLang="cs-CZ" smtClean="0">
                <a:cs typeface="Consolas" panose="020B0609020204030204" pitchFamily="49" charset="0"/>
              </a:rPr>
            </a:br>
            <a:r>
              <a:rPr lang="en-US" altLang="cs-CZ" smtClean="0">
                <a:cs typeface="Consolas" panose="020B0609020204030204" pitchFamily="49" charset="0"/>
              </a:rPr>
              <a:t/>
            </a:r>
            <a:br>
              <a:rPr lang="en-US" altLang="cs-CZ" smtClean="0">
                <a:cs typeface="Consolas" panose="020B0609020204030204" pitchFamily="49" charset="0"/>
              </a:rPr>
            </a:br>
            <a:r>
              <a:rPr lang="cs-CZ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l place=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[arrangement][:sharing][:grouping</a:t>
            </a:r>
            <a:r>
              <a:rPr lang="en-US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cs-CZ" altLang="cs-CZ" smtClean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9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ACF0FB-FB17-405D-92B0-7F479F3EB04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26EC5C-6244-4208-A043-E57DCB7BC0CB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„Kouzla“ s chunky</a:t>
            </a:r>
            <a:endParaRPr lang="cs-CZ" altLang="cs-CZ" sz="2400" dirty="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192" cy="4713288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cs typeface="Consolas" panose="020B0609020204030204" pitchFamily="49" charset="0"/>
              </a:rPr>
              <a:t>Příklady umístění chunků</a:t>
            </a:r>
            <a:r>
              <a:rPr lang="en-US" altLang="cs-CZ" b="1" smtClean="0">
                <a:cs typeface="Consolas" panose="020B0609020204030204" pitchFamily="49" charset="0"/>
              </a:rPr>
              <a:t> 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[arrangement]</a:t>
            </a:r>
            <a:r>
              <a:rPr lang="cs-CZ" altLang="cs-CZ" smtClean="0">
                <a:cs typeface="Consolas" panose="020B0609020204030204" pitchFamily="49" charset="0"/>
              </a:rPr>
              <a:t>:</a:t>
            </a:r>
          </a:p>
          <a:p>
            <a:pPr marL="457200" lvl="1" indent="0" eaLnBrk="1" hangingPunct="1">
              <a:buNone/>
            </a:pP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</a:t>
            </a:r>
            <a:r>
              <a:rPr lang="cs-CZ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free</a:t>
            </a:r>
            <a:r>
              <a:rPr lang="cs-CZ" altLang="cs-CZ" smtClean="0">
                <a:cs typeface="Consolas" panose="020B0609020204030204" pitchFamily="49" charset="0"/>
              </a:rPr>
              <a:t>: chunky </a:t>
            </a:r>
            <a:r>
              <a:rPr lang="cs-CZ" altLang="cs-CZ">
                <a:cs typeface="Consolas" panose="020B0609020204030204" pitchFamily="49" charset="0"/>
              </a:rPr>
              <a:t>se mohou rozmísťovat libovolně jak to nejlépe plánovači </a:t>
            </a:r>
            <a:r>
              <a:rPr lang="en-US" altLang="cs-CZ" smtClean="0">
                <a:cs typeface="Consolas" panose="020B0609020204030204" pitchFamily="49" charset="0"/>
              </a:rPr>
              <a:t>aktu</a:t>
            </a:r>
            <a:r>
              <a:rPr lang="cs-CZ" altLang="cs-CZ" smtClean="0">
                <a:cs typeface="Consolas" panose="020B0609020204030204" pitchFamily="49" charset="0"/>
              </a:rPr>
              <a:t>álně vyhovuje (defaultní chování)</a:t>
            </a:r>
            <a:br>
              <a:rPr lang="cs-CZ" altLang="cs-CZ" smtClean="0">
                <a:cs typeface="Consolas" panose="020B0609020204030204" pitchFamily="49" charset="0"/>
              </a:rPr>
            </a:br>
            <a:endParaRPr lang="cs-CZ" altLang="cs-CZ">
              <a:cs typeface="Consolas" panose="020B0609020204030204" pitchFamily="49" charset="0"/>
            </a:endParaRPr>
          </a:p>
          <a:p>
            <a:pPr marL="457200" lvl="1" indent="0" eaLnBrk="1" hangingPunct="1">
              <a:buNone/>
            </a:pP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</a:t>
            </a:r>
            <a:r>
              <a:rPr lang="cs-CZ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pack</a:t>
            </a:r>
            <a:r>
              <a:rPr lang="cs-CZ" altLang="cs-CZ" smtClean="0">
                <a:cs typeface="Consolas" panose="020B0609020204030204" pitchFamily="49" charset="0"/>
              </a:rPr>
              <a:t>: všechny </a:t>
            </a:r>
            <a:r>
              <a:rPr lang="cs-CZ" altLang="cs-CZ">
                <a:cs typeface="Consolas" panose="020B0609020204030204" pitchFamily="49" charset="0"/>
              </a:rPr>
              <a:t>chunky umístit na stejný </a:t>
            </a:r>
            <a:r>
              <a:rPr lang="cs-CZ" altLang="cs-CZ" smtClean="0">
                <a:cs typeface="Consolas" panose="020B0609020204030204" pitchFamily="49" charset="0"/>
              </a:rPr>
              <a:t>host</a:t>
            </a:r>
            <a:r>
              <a:rPr lang="en-US" altLang="cs-CZ" smtClean="0">
                <a:cs typeface="Consolas" panose="020B0609020204030204" pitchFamily="49" charset="0"/>
              </a:rPr>
              <a:t> (mu</a:t>
            </a:r>
            <a:r>
              <a:rPr lang="cs-CZ" altLang="cs-CZ" smtClean="0">
                <a:cs typeface="Consolas" panose="020B0609020204030204" pitchFamily="49" charset="0"/>
              </a:rPr>
              <a:t>sí </a:t>
            </a:r>
            <a:r>
              <a:rPr lang="cs-CZ" altLang="cs-CZ">
                <a:cs typeface="Consolas" panose="020B0609020204030204" pitchFamily="49" charset="0"/>
              </a:rPr>
              <a:t>být dost </a:t>
            </a:r>
            <a:r>
              <a:rPr lang="cs-CZ" altLang="cs-CZ" smtClean="0">
                <a:cs typeface="Consolas" panose="020B0609020204030204" pitchFamily="49" charset="0"/>
              </a:rPr>
              <a:t>velký</a:t>
            </a:r>
            <a:r>
              <a:rPr lang="en-US" altLang="cs-CZ" smtClean="0">
                <a:cs typeface="Consolas" panose="020B0609020204030204" pitchFamily="49" charset="0"/>
              </a:rPr>
              <a:t>)</a:t>
            </a:r>
            <a:r>
              <a:rPr lang="cs-CZ" altLang="cs-CZ" smtClean="0">
                <a:cs typeface="Consolas" panose="020B0609020204030204" pitchFamily="49" charset="0"/>
              </a:rPr>
              <a:t/>
            </a:r>
            <a:br>
              <a:rPr lang="cs-CZ" altLang="cs-CZ" smtClean="0">
                <a:cs typeface="Consolas" panose="020B0609020204030204" pitchFamily="49" charset="0"/>
              </a:rPr>
            </a:br>
            <a:endParaRPr lang="cs-CZ" altLang="cs-CZ">
              <a:cs typeface="Consolas" panose="020B0609020204030204" pitchFamily="49" charset="0"/>
            </a:endParaRPr>
          </a:p>
          <a:p>
            <a:pPr marL="457200" lvl="1" indent="0" eaLnBrk="1" hangingPunct="1">
              <a:buNone/>
            </a:pP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</a:t>
            </a:r>
            <a:r>
              <a:rPr lang="cs-CZ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scatter/vscatter</a:t>
            </a:r>
            <a:r>
              <a:rPr lang="cs-CZ" altLang="cs-CZ" smtClean="0">
                <a:cs typeface="Consolas" panose="020B0609020204030204" pitchFamily="49" charset="0"/>
              </a:rPr>
              <a:t>: každý </a:t>
            </a:r>
            <a:r>
              <a:rPr lang="cs-CZ" altLang="cs-CZ">
                <a:cs typeface="Consolas" panose="020B0609020204030204" pitchFamily="49" charset="0"/>
              </a:rPr>
              <a:t>chunk umístit na svůj vlastní </a:t>
            </a:r>
            <a:r>
              <a:rPr lang="cs-CZ" altLang="cs-CZ" smtClean="0">
                <a:cs typeface="Consolas" panose="020B0609020204030204" pitchFamily="49" charset="0"/>
              </a:rPr>
              <a:t>host/vnode</a:t>
            </a:r>
            <a:endParaRPr lang="cs-CZ" altLang="cs-CZ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a typeface="+mn-ea"/>
                <a:cs typeface="+mn-cs"/>
              </a:rPr>
              <a:t>Plánování s chunky</a:t>
            </a:r>
          </a:p>
          <a:p>
            <a:pPr lvl="1" eaLnBrk="1" hangingPunct="1">
              <a:defRPr/>
            </a:pPr>
            <a:r>
              <a:rPr lang="cs-CZ">
                <a:ea typeface="+mn-ea"/>
                <a:cs typeface="+mn-cs"/>
              </a:rPr>
              <a:t>f</a:t>
            </a:r>
            <a:r>
              <a:rPr lang="cs-CZ" smtClean="0">
                <a:ea typeface="+mn-ea"/>
                <a:cs typeface="+mn-cs"/>
              </a:rPr>
              <a:t>ree vs. pack vs. scatter</a:t>
            </a:r>
          </a:p>
        </p:txBody>
      </p:sp>
      <p:sp>
        <p:nvSpPr>
          <p:cNvPr id="2" name="Obdélník 1"/>
          <p:cNvSpPr/>
          <p:nvPr/>
        </p:nvSpPr>
        <p:spPr bwMode="auto">
          <a:xfrm>
            <a:off x="899592" y="4797152"/>
            <a:ext cx="288032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3923928" y="4797152"/>
            <a:ext cx="144016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5508104" y="4797152"/>
            <a:ext cx="144016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7092280" y="4797152"/>
            <a:ext cx="72008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7956376" y="4797152"/>
            <a:ext cx="72008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89959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161967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233975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305983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991676" y="4869160"/>
            <a:ext cx="648072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3995936" y="4869160"/>
            <a:ext cx="648072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5580112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5940152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1691680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 bwMode="auto">
          <a:xfrm>
            <a:off x="2411760" y="3789040"/>
            <a:ext cx="0" cy="817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bdélník 5"/>
          <p:cNvSpPr/>
          <p:nvPr/>
        </p:nvSpPr>
        <p:spPr>
          <a:xfrm>
            <a:off x="4199932" y="3645024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/>
              <a:t>arrangement </a:t>
            </a:r>
            <a:r>
              <a:rPr lang="cs-CZ" i="1" smtClean="0"/>
              <a:t>(free/pack/scatter)</a:t>
            </a:r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 bwMode="auto">
          <a:xfrm>
            <a:off x="2551375" y="3789040"/>
            <a:ext cx="1372553" cy="817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se šipkou 28"/>
          <p:cNvCxnSpPr/>
          <p:nvPr/>
        </p:nvCxnSpPr>
        <p:spPr bwMode="auto">
          <a:xfrm>
            <a:off x="2771800" y="3789040"/>
            <a:ext cx="3168352" cy="86409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Přímá spojnice se šipkou 30"/>
          <p:cNvCxnSpPr/>
          <p:nvPr/>
        </p:nvCxnSpPr>
        <p:spPr bwMode="auto">
          <a:xfrm>
            <a:off x="2987824" y="3773827"/>
            <a:ext cx="4680520" cy="879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a typeface="+mn-ea"/>
                <a:cs typeface="+mn-cs"/>
              </a:rPr>
              <a:t>Plánování s chunky</a:t>
            </a:r>
          </a:p>
          <a:p>
            <a:pPr lvl="1" eaLnBrk="1" hangingPunct="1">
              <a:defRPr/>
            </a:pPr>
            <a:r>
              <a:rPr lang="cs-CZ">
                <a:ea typeface="+mn-ea"/>
                <a:cs typeface="+mn-cs"/>
              </a:rPr>
              <a:t>f</a:t>
            </a:r>
            <a:r>
              <a:rPr lang="cs-CZ" smtClean="0">
                <a:ea typeface="+mn-ea"/>
                <a:cs typeface="+mn-cs"/>
              </a:rPr>
              <a:t>ree vs. pack vs. scatter</a:t>
            </a:r>
          </a:p>
        </p:txBody>
      </p:sp>
      <p:sp>
        <p:nvSpPr>
          <p:cNvPr id="2" name="Obdélník 1"/>
          <p:cNvSpPr/>
          <p:nvPr/>
        </p:nvSpPr>
        <p:spPr bwMode="auto">
          <a:xfrm>
            <a:off x="899592" y="4797152"/>
            <a:ext cx="288032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3923928" y="4797152"/>
            <a:ext cx="144016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5508104" y="4797152"/>
            <a:ext cx="144016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7092280" y="4797152"/>
            <a:ext cx="72008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7956376" y="4797152"/>
            <a:ext cx="72008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89959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161967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233975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305983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991676" y="4869160"/>
            <a:ext cx="648072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3980822" y="4869160"/>
            <a:ext cx="648072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5549884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5909924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1691680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 bwMode="auto">
          <a:xfrm>
            <a:off x="1309224" y="3741976"/>
            <a:ext cx="1030528" cy="911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bdélník 5"/>
          <p:cNvSpPr/>
          <p:nvPr/>
        </p:nvSpPr>
        <p:spPr>
          <a:xfrm>
            <a:off x="4863575" y="3645024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smtClean="0"/>
              <a:t>arrangement = free</a:t>
            </a:r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 bwMode="auto">
          <a:xfrm>
            <a:off x="2735796" y="3789040"/>
            <a:ext cx="2127779" cy="8876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se šipkou 28"/>
          <p:cNvCxnSpPr/>
          <p:nvPr/>
        </p:nvCxnSpPr>
        <p:spPr bwMode="auto">
          <a:xfrm>
            <a:off x="3383868" y="3741976"/>
            <a:ext cx="3132348" cy="93469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bdélník 25"/>
          <p:cNvSpPr/>
          <p:nvPr/>
        </p:nvSpPr>
        <p:spPr bwMode="auto">
          <a:xfrm>
            <a:off x="2087724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2802028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4680012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bdélník 31"/>
          <p:cNvSpPr/>
          <p:nvPr/>
        </p:nvSpPr>
        <p:spPr bwMode="auto">
          <a:xfrm>
            <a:off x="6269544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Přímá spojnice se šipkou 32"/>
          <p:cNvCxnSpPr/>
          <p:nvPr/>
        </p:nvCxnSpPr>
        <p:spPr bwMode="auto">
          <a:xfrm>
            <a:off x="1977041" y="3765508"/>
            <a:ext cx="1030528" cy="911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925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a typeface="+mn-ea"/>
                <a:cs typeface="+mn-cs"/>
              </a:rPr>
              <a:t>Plánování s chunky</a:t>
            </a:r>
          </a:p>
          <a:p>
            <a:pPr lvl="1" eaLnBrk="1" hangingPunct="1">
              <a:defRPr/>
            </a:pPr>
            <a:r>
              <a:rPr lang="cs-CZ">
                <a:ea typeface="+mn-ea"/>
                <a:cs typeface="+mn-cs"/>
              </a:rPr>
              <a:t>f</a:t>
            </a:r>
            <a:r>
              <a:rPr lang="cs-CZ" smtClean="0">
                <a:ea typeface="+mn-ea"/>
                <a:cs typeface="+mn-cs"/>
              </a:rPr>
              <a:t>ree vs. pack vs. scatter</a:t>
            </a:r>
          </a:p>
        </p:txBody>
      </p:sp>
      <p:sp>
        <p:nvSpPr>
          <p:cNvPr id="2" name="Obdélník 1"/>
          <p:cNvSpPr/>
          <p:nvPr/>
        </p:nvSpPr>
        <p:spPr bwMode="auto">
          <a:xfrm>
            <a:off x="899592" y="4797152"/>
            <a:ext cx="288032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3923928" y="4797152"/>
            <a:ext cx="144016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5508104" y="4797152"/>
            <a:ext cx="144016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7092280" y="4797152"/>
            <a:ext cx="72008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7956376" y="4797152"/>
            <a:ext cx="72008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89959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161967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233975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305983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991676" y="4869160"/>
            <a:ext cx="648072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3980822" y="4869160"/>
            <a:ext cx="648072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5549884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5909924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1691680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 bwMode="auto">
          <a:xfrm>
            <a:off x="1309224" y="3741976"/>
            <a:ext cx="0" cy="2723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bdélník 5"/>
          <p:cNvSpPr/>
          <p:nvPr/>
        </p:nvSpPr>
        <p:spPr>
          <a:xfrm>
            <a:off x="4818692" y="3645024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smtClean="0"/>
              <a:t>arrangement = pack</a:t>
            </a:r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 bwMode="auto">
          <a:xfrm>
            <a:off x="2735796" y="3789040"/>
            <a:ext cx="0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se šipkou 28"/>
          <p:cNvCxnSpPr/>
          <p:nvPr/>
        </p:nvCxnSpPr>
        <p:spPr bwMode="auto">
          <a:xfrm>
            <a:off x="3383868" y="3741976"/>
            <a:ext cx="0" cy="839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bdélník 25"/>
          <p:cNvSpPr/>
          <p:nvPr/>
        </p:nvSpPr>
        <p:spPr bwMode="auto">
          <a:xfrm>
            <a:off x="2396646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Obdélník 27"/>
          <p:cNvSpPr/>
          <p:nvPr/>
        </p:nvSpPr>
        <p:spPr bwMode="auto">
          <a:xfrm>
            <a:off x="3090060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991676" y="4077072"/>
            <a:ext cx="648072" cy="1152128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bdélník 31"/>
          <p:cNvSpPr/>
          <p:nvPr/>
        </p:nvSpPr>
        <p:spPr bwMode="auto">
          <a:xfrm>
            <a:off x="1691680" y="4077072"/>
            <a:ext cx="648072" cy="1152128"/>
          </a:xfrm>
          <a:prstGeom prst="rect">
            <a:avLst/>
          </a:prstGeom>
          <a:solidFill>
            <a:srgbClr val="92D05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Přímá spojnice se šipkou 32"/>
          <p:cNvCxnSpPr/>
          <p:nvPr/>
        </p:nvCxnSpPr>
        <p:spPr bwMode="auto">
          <a:xfrm>
            <a:off x="1977041" y="3765508"/>
            <a:ext cx="0" cy="2488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Šipka doprava 21"/>
          <p:cNvSpPr/>
          <p:nvPr/>
        </p:nvSpPr>
        <p:spPr bwMode="auto">
          <a:xfrm>
            <a:off x="50102" y="5420994"/>
            <a:ext cx="1569570" cy="432048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cs-CZ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Kolize s úlohami -</a:t>
            </a:r>
            <a:br>
              <a:rPr kumimoji="0" lang="cs-CZ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cs-CZ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nutno čekat</a:t>
            </a:r>
          </a:p>
        </p:txBody>
      </p:sp>
    </p:spTree>
    <p:extLst>
      <p:ext uri="{BB962C8B-B14F-4D97-AF65-F5344CB8AC3E}">
        <p14:creationId xmlns:p14="http://schemas.microsoft.com/office/powerpoint/2010/main" val="113826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716779D-A139-4CFF-9A1B-D7AB2A1AAA0B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30. 3. 2017</a:t>
            </a:fld>
            <a:endParaRPr lang="cs-CZ" altLang="cs-CZ" sz="1400" smtClean="0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A4657C-444D-4033-ABE8-44286798DEB4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cs-CZ" sz="2400"/>
              <a:t>Co to vlastn</a:t>
            </a:r>
            <a:r>
              <a:rPr lang="cs-CZ" altLang="cs-CZ" sz="2400"/>
              <a:t>ě je </a:t>
            </a:r>
            <a:r>
              <a:rPr lang="cs-CZ" altLang="cs-CZ" sz="2400" smtClean="0"/>
              <a:t>PBS?</a:t>
            </a:r>
            <a:endParaRPr lang="cs-CZ" altLang="cs-CZ" sz="2400" dirty="0" smtClean="0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229600" cy="5112469"/>
          </a:xfrm>
        </p:spPr>
        <p:txBody>
          <a:bodyPr/>
          <a:lstStyle/>
          <a:p>
            <a:pPr eaLnBrk="1" hangingPunct="1"/>
            <a:r>
              <a:rPr lang="cs-CZ" altLang="cs-CZ" b="1" smtClean="0"/>
              <a:t>Systém pro správu </a:t>
            </a:r>
            <a:r>
              <a:rPr lang="cs-CZ" altLang="cs-CZ" b="1" smtClean="0"/>
              <a:t>a přidělování zdrojů úlohám</a:t>
            </a:r>
            <a:endParaRPr lang="cs-CZ" altLang="cs-CZ" b="1" smtClean="0"/>
          </a:p>
          <a:p>
            <a:pPr lvl="1" eaLnBrk="1" hangingPunct="1"/>
            <a:r>
              <a:rPr lang="cs-CZ" altLang="cs-CZ" smtClean="0"/>
              <a:t>Řídí „životní cyklus“ výpočetní (dávkové) </a:t>
            </a:r>
            <a:r>
              <a:rPr lang="cs-CZ" altLang="cs-CZ" smtClean="0"/>
              <a:t>úlohy </a:t>
            </a:r>
          </a:p>
          <a:p>
            <a:pPr lvl="2" eaLnBrk="1" hangingPunct="1"/>
            <a:r>
              <a:rPr lang="cs-CZ" altLang="cs-CZ" smtClean="0"/>
              <a:t>Submit do fronty, </a:t>
            </a:r>
            <a:r>
              <a:rPr lang="cs-CZ" altLang="cs-CZ" smtClean="0"/>
              <a:t>výpočet, dokončení, „úklid“...</a:t>
            </a:r>
          </a:p>
          <a:p>
            <a:pPr lvl="1" eaLnBrk="1" hangingPunct="1"/>
            <a:r>
              <a:rPr lang="cs-CZ" altLang="cs-CZ"/>
              <a:t>Řídí souběžný běh úloh na sdíleném HW podle daných kritérií</a:t>
            </a:r>
          </a:p>
          <a:p>
            <a:pPr lvl="1" eaLnBrk="1" hangingPunct="1"/>
            <a:r>
              <a:rPr lang="cs-CZ" altLang="cs-CZ" smtClean="0"/>
              <a:t>Poskytuje </a:t>
            </a:r>
            <a:r>
              <a:rPr lang="cs-CZ" altLang="cs-CZ" smtClean="0"/>
              <a:t>rozhraní pro uživatele a </a:t>
            </a:r>
            <a:r>
              <a:rPr lang="cs-CZ" altLang="cs-CZ" smtClean="0"/>
              <a:t>administrátory</a:t>
            </a:r>
          </a:p>
          <a:p>
            <a:pPr lvl="2" eaLnBrk="1" hangingPunct="1"/>
            <a:r>
              <a:rPr lang="cs-CZ" altLang="cs-CZ"/>
              <a:t>Je doplněn dalšími službami (webový portál, síťové disky, statistiky, ...)</a:t>
            </a:r>
          </a:p>
          <a:p>
            <a:pPr marL="457200" lvl="1" indent="0" eaLnBrk="1" hangingPunct="1">
              <a:buNone/>
            </a:pPr>
            <a:endParaRPr lang="cs-CZ" altLang="cs-CZ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05" y="3645024"/>
            <a:ext cx="5336831" cy="301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99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a typeface="+mn-ea"/>
                <a:cs typeface="+mn-cs"/>
              </a:rPr>
              <a:t>Plánování s chunky</a:t>
            </a:r>
          </a:p>
          <a:p>
            <a:pPr lvl="1" eaLnBrk="1" hangingPunct="1">
              <a:defRPr/>
            </a:pPr>
            <a:r>
              <a:rPr lang="cs-CZ">
                <a:ea typeface="+mn-ea"/>
                <a:cs typeface="+mn-cs"/>
              </a:rPr>
              <a:t>f</a:t>
            </a:r>
            <a:r>
              <a:rPr lang="cs-CZ" smtClean="0">
                <a:ea typeface="+mn-ea"/>
                <a:cs typeface="+mn-cs"/>
              </a:rPr>
              <a:t>ree vs. pack vs. scatter</a:t>
            </a:r>
          </a:p>
        </p:txBody>
      </p:sp>
      <p:sp>
        <p:nvSpPr>
          <p:cNvPr id="2" name="Obdélník 1"/>
          <p:cNvSpPr/>
          <p:nvPr/>
        </p:nvSpPr>
        <p:spPr bwMode="auto">
          <a:xfrm>
            <a:off x="899592" y="4797152"/>
            <a:ext cx="288032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3923928" y="4797152"/>
            <a:ext cx="144016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5508104" y="4797152"/>
            <a:ext cx="144016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7092280" y="4797152"/>
            <a:ext cx="72008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7956376" y="4797152"/>
            <a:ext cx="720080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89959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161967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233975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3059832" y="2492896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991676" y="4869160"/>
            <a:ext cx="648072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3980822" y="4869160"/>
            <a:ext cx="648072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Obdélník 18"/>
          <p:cNvSpPr/>
          <p:nvPr/>
        </p:nvSpPr>
        <p:spPr bwMode="auto">
          <a:xfrm>
            <a:off x="5549884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5909924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1691680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Přímá spojnice se šipkou 4"/>
          <p:cNvCxnSpPr/>
          <p:nvPr/>
        </p:nvCxnSpPr>
        <p:spPr bwMode="auto">
          <a:xfrm>
            <a:off x="1309224" y="3741976"/>
            <a:ext cx="1030528" cy="911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Obdélník 5"/>
          <p:cNvSpPr/>
          <p:nvPr/>
        </p:nvSpPr>
        <p:spPr>
          <a:xfrm>
            <a:off x="4716100" y="3645024"/>
            <a:ext cx="2448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i="1" smtClean="0"/>
              <a:t>arrangement = scatter</a:t>
            </a:r>
            <a:endParaRPr lang="cs-CZ"/>
          </a:p>
        </p:txBody>
      </p:sp>
      <p:cxnSp>
        <p:nvCxnSpPr>
          <p:cNvPr id="27" name="Přímá spojnice se šipkou 26"/>
          <p:cNvCxnSpPr/>
          <p:nvPr/>
        </p:nvCxnSpPr>
        <p:spPr bwMode="auto">
          <a:xfrm>
            <a:off x="2735796" y="3789040"/>
            <a:ext cx="3636404" cy="93610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Přímá spojnice se šipkou 28"/>
          <p:cNvCxnSpPr/>
          <p:nvPr/>
        </p:nvCxnSpPr>
        <p:spPr bwMode="auto">
          <a:xfrm>
            <a:off x="3383868" y="3741976"/>
            <a:ext cx="4068452" cy="9831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Obdélník 25"/>
          <p:cNvSpPr/>
          <p:nvPr/>
        </p:nvSpPr>
        <p:spPr bwMode="auto">
          <a:xfrm>
            <a:off x="2087724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" name="Obdélník 29"/>
          <p:cNvSpPr/>
          <p:nvPr/>
        </p:nvSpPr>
        <p:spPr bwMode="auto">
          <a:xfrm>
            <a:off x="4680012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Obdélník 31"/>
          <p:cNvSpPr/>
          <p:nvPr/>
        </p:nvSpPr>
        <p:spPr bwMode="auto">
          <a:xfrm>
            <a:off x="6269544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3" name="Přímá spojnice se šipkou 32"/>
          <p:cNvCxnSpPr/>
          <p:nvPr/>
        </p:nvCxnSpPr>
        <p:spPr bwMode="auto">
          <a:xfrm>
            <a:off x="1977041" y="3765508"/>
            <a:ext cx="2882991" cy="9111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bdélník 30"/>
          <p:cNvSpPr/>
          <p:nvPr/>
        </p:nvSpPr>
        <p:spPr bwMode="auto">
          <a:xfrm>
            <a:off x="7135841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ACF0FB-FB17-405D-92B0-7F479F3EB04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26EC5C-6244-4208-A043-E57DCB7BC0CB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„Kouzla“ s chunky</a:t>
            </a:r>
            <a:endParaRPr lang="cs-CZ" altLang="cs-CZ" sz="2400" dirty="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97192" cy="4713288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cs typeface="Consolas" panose="020B0609020204030204" pitchFamily="49" charset="0"/>
              </a:rPr>
              <a:t>Příklady sdílení</a:t>
            </a:r>
            <a:r>
              <a:rPr lang="en-US" altLang="cs-CZ" b="1" smtClean="0">
                <a:cs typeface="Consolas" panose="020B0609020204030204" pitchFamily="49" charset="0"/>
              </a:rPr>
              <a:t> </a:t>
            </a:r>
            <a:r>
              <a:rPr lang="en-US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[sharing]</a:t>
            </a:r>
            <a:r>
              <a:rPr lang="cs-CZ" altLang="cs-CZ" smtClean="0">
                <a:cs typeface="Consolas" panose="020B0609020204030204" pitchFamily="49" charset="0"/>
              </a:rPr>
              <a:t>:</a:t>
            </a:r>
          </a:p>
          <a:p>
            <a:pPr marL="457200" lvl="1" indent="0" eaLnBrk="1" hangingPunct="1">
              <a:buNone/>
            </a:pP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</a:t>
            </a:r>
            <a:r>
              <a:rPr lang="cs-CZ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exclhost</a:t>
            </a:r>
            <a:r>
              <a:rPr lang="cs-CZ" altLang="cs-CZ" smtClean="0">
                <a:cs typeface="Consolas" panose="020B0609020204030204" pitchFamily="49" charset="0"/>
              </a:rPr>
              <a:t>: </a:t>
            </a:r>
            <a:r>
              <a:rPr lang="cs-CZ" altLang="cs-CZ">
                <a:cs typeface="Consolas" panose="020B0609020204030204" pitchFamily="49" charset="0"/>
              </a:rPr>
              <a:t>požadavek na exluzivní </a:t>
            </a:r>
            <a:r>
              <a:rPr lang="cs-CZ" altLang="cs-CZ" smtClean="0">
                <a:cs typeface="Consolas" panose="020B0609020204030204" pitchFamily="49" charset="0"/>
              </a:rPr>
              <a:t>host</a:t>
            </a:r>
            <a:br>
              <a:rPr lang="cs-CZ" altLang="cs-CZ" smtClean="0">
                <a:cs typeface="Consolas" panose="020B0609020204030204" pitchFamily="49" charset="0"/>
              </a:rPr>
            </a:br>
            <a:endParaRPr lang="cs-CZ" altLang="cs-CZ">
              <a:cs typeface="Consolas" panose="020B0609020204030204" pitchFamily="49" charset="0"/>
            </a:endParaRPr>
          </a:p>
          <a:p>
            <a:pPr marL="457200" lvl="1" indent="0" eaLnBrk="1" hangingPunct="1">
              <a:buNone/>
            </a:pP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</a:t>
            </a:r>
            <a:r>
              <a:rPr lang="cs-CZ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excl</a:t>
            </a:r>
            <a:r>
              <a:rPr lang="cs-CZ" altLang="cs-CZ" smtClean="0">
                <a:cs typeface="Consolas" panose="020B0609020204030204" pitchFamily="49" charset="0"/>
              </a:rPr>
              <a:t>: </a:t>
            </a:r>
            <a:r>
              <a:rPr lang="cs-CZ" altLang="cs-CZ">
                <a:cs typeface="Consolas" panose="020B0609020204030204" pitchFamily="49" charset="0"/>
              </a:rPr>
              <a:t>požadavek na exkluzivní </a:t>
            </a:r>
            <a:r>
              <a:rPr lang="cs-CZ" altLang="cs-CZ" smtClean="0">
                <a:cs typeface="Consolas" panose="020B0609020204030204" pitchFamily="49" charset="0"/>
              </a:rPr>
              <a:t>vnode (u </a:t>
            </a:r>
            <a:r>
              <a:rPr lang="cs-CZ" altLang="cs-CZ">
                <a:cs typeface="Consolas" panose="020B0609020204030204" pitchFamily="49" charset="0"/>
              </a:rPr>
              <a:t>nás vnode ~ host a proto je jedno, který z těchto parametrů se </a:t>
            </a:r>
            <a:r>
              <a:rPr lang="cs-CZ" altLang="cs-CZ" smtClean="0">
                <a:cs typeface="Consolas" panose="020B0609020204030204" pitchFamily="49" charset="0"/>
              </a:rPr>
              <a:t>použije)</a:t>
            </a:r>
            <a:br>
              <a:rPr lang="cs-CZ" altLang="cs-CZ" smtClean="0">
                <a:cs typeface="Consolas" panose="020B0609020204030204" pitchFamily="49" charset="0"/>
              </a:rPr>
            </a:br>
            <a:endParaRPr lang="cs-CZ" altLang="cs-CZ" smtClean="0">
              <a:cs typeface="Consolas" panose="020B0609020204030204" pitchFamily="49" charset="0"/>
            </a:endParaRPr>
          </a:p>
          <a:p>
            <a:pPr marL="457200" lvl="1" indent="0" eaLnBrk="1" hangingPunct="1">
              <a:buNone/>
            </a:pP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</a:t>
            </a:r>
            <a:r>
              <a:rPr lang="cs-CZ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shared</a:t>
            </a:r>
            <a:r>
              <a:rPr lang="cs-CZ" altLang="cs-CZ" smtClean="0">
                <a:cs typeface="Consolas" panose="020B0609020204030204" pitchFamily="49" charset="0"/>
              </a:rPr>
              <a:t>: typický stav, kdy vnode je sdílen úlohami</a:t>
            </a:r>
            <a:endParaRPr lang="cs-CZ" altLang="cs-CZ" dirty="0" smtClean="0">
              <a:cs typeface="Consolas" panose="020B0609020204030204" pitchFamily="49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5076056" y="4797152"/>
            <a:ext cx="1944216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5168140" y="4869160"/>
            <a:ext cx="648072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5868144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6264188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shared</a:t>
            </a:r>
          </a:p>
        </p:txBody>
      </p:sp>
      <p:sp>
        <p:nvSpPr>
          <p:cNvPr id="15" name="Obdélník 14"/>
          <p:cNvSpPr/>
          <p:nvPr/>
        </p:nvSpPr>
        <p:spPr bwMode="auto">
          <a:xfrm>
            <a:off x="7092280" y="4797152"/>
            <a:ext cx="1944216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251520" y="4797152"/>
            <a:ext cx="1944216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cs-CZ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Obdélník 16"/>
          <p:cNvSpPr/>
          <p:nvPr/>
        </p:nvSpPr>
        <p:spPr bwMode="auto">
          <a:xfrm>
            <a:off x="343604" y="4869160"/>
            <a:ext cx="648072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Obdélník 17"/>
          <p:cNvSpPr/>
          <p:nvPr/>
        </p:nvSpPr>
        <p:spPr bwMode="auto">
          <a:xfrm>
            <a:off x="1043608" y="4869160"/>
            <a:ext cx="324036" cy="1152128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Obdélník 19"/>
          <p:cNvSpPr/>
          <p:nvPr/>
        </p:nvSpPr>
        <p:spPr bwMode="auto">
          <a:xfrm>
            <a:off x="2267744" y="4797152"/>
            <a:ext cx="1944216" cy="12961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bdélník 20"/>
          <p:cNvSpPr/>
          <p:nvPr/>
        </p:nvSpPr>
        <p:spPr bwMode="auto">
          <a:xfrm>
            <a:off x="2339752" y="4869160"/>
            <a:ext cx="648072" cy="115212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excl</a:t>
            </a:r>
          </a:p>
        </p:txBody>
      </p:sp>
      <p:cxnSp>
        <p:nvCxnSpPr>
          <p:cNvPr id="3" name="Přímá spojnice 2"/>
          <p:cNvCxnSpPr/>
          <p:nvPr/>
        </p:nvCxnSpPr>
        <p:spPr bwMode="auto">
          <a:xfrm>
            <a:off x="3131840" y="4941168"/>
            <a:ext cx="936104" cy="1008112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Přímá spojnice 23"/>
          <p:cNvCxnSpPr/>
          <p:nvPr/>
        </p:nvCxnSpPr>
        <p:spPr bwMode="auto">
          <a:xfrm flipH="1">
            <a:off x="3131840" y="4941168"/>
            <a:ext cx="936104" cy="1008112"/>
          </a:xfrm>
          <a:prstGeom prst="line">
            <a:avLst/>
          </a:prstGeom>
          <a:solidFill>
            <a:schemeClr val="accent1"/>
          </a:solidFill>
          <a:ln w="666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Násobení 21"/>
          <p:cNvSpPr/>
          <p:nvPr/>
        </p:nvSpPr>
        <p:spPr bwMode="auto">
          <a:xfrm>
            <a:off x="4340074" y="5157192"/>
            <a:ext cx="648072" cy="648072"/>
          </a:xfrm>
          <a:prstGeom prst="mathMultiply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683568" y="442782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vnode 1                    vnode2</a:t>
            </a:r>
            <a:endParaRPr lang="cs-CZ"/>
          </a:p>
        </p:txBody>
      </p:sp>
      <p:sp>
        <p:nvSpPr>
          <p:cNvPr id="31" name="TextovéPole 30"/>
          <p:cNvSpPr txBox="1"/>
          <p:nvPr/>
        </p:nvSpPr>
        <p:spPr>
          <a:xfrm>
            <a:off x="5560025" y="442782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vnode 1                    vnode2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70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8ACF0FB-FB17-405D-92B0-7F479F3EB04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9219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922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026EC5C-6244-4208-A043-E57DCB7BC0CB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„Kouzla“ s chunky</a:t>
            </a:r>
            <a:endParaRPr lang="cs-CZ" altLang="cs-CZ" sz="2400" dirty="0" smtClean="0"/>
          </a:p>
        </p:txBody>
      </p:sp>
      <p:sp>
        <p:nvSpPr>
          <p:cNvPr id="92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4"/>
            <a:ext cx="8497192" cy="5112469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cs typeface="Consolas" panose="020B0609020204030204" pitchFamily="49" charset="0"/>
              </a:rPr>
              <a:t>Příklady „shlukování“ chunků</a:t>
            </a:r>
            <a:r>
              <a:rPr lang="en-US" altLang="cs-CZ" b="1" smtClean="0">
                <a:cs typeface="Consolas" panose="020B0609020204030204" pitchFamily="49" charset="0"/>
              </a:rPr>
              <a:t> </a:t>
            </a:r>
            <a:r>
              <a:rPr lang="en-US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[grouping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cs-CZ" altLang="cs-CZ" smtClean="0">
                <a:cs typeface="Consolas" panose="020B0609020204030204" pitchFamily="49" charset="0"/>
              </a:rPr>
              <a:t>:</a:t>
            </a:r>
          </a:p>
          <a:p>
            <a:pPr lvl="1" eaLnBrk="1" hangingPunct="1"/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</a:t>
            </a:r>
            <a:r>
              <a:rPr lang="cs-CZ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place=group</a:t>
            </a:r>
            <a:r>
              <a:rPr lang="en-US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=[resource]</a:t>
            </a:r>
            <a:br>
              <a:rPr lang="en-US" altLang="cs-CZ" smtClean="0"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cs-CZ" altLang="cs-CZ">
              <a:cs typeface="Consolas" panose="020B0609020204030204" pitchFamily="49" charset="0"/>
            </a:endParaRPr>
          </a:p>
          <a:p>
            <a:pPr lvl="1" eaLnBrk="1" hangingPunct="1"/>
            <a:r>
              <a:rPr lang="cs-CZ" altLang="cs-CZ">
                <a:cs typeface="Consolas" panose="020B0609020204030204" pitchFamily="49" charset="0"/>
              </a:rPr>
              <a:t>Z</a:t>
            </a:r>
            <a:r>
              <a:rPr lang="cs-CZ" altLang="cs-CZ" smtClean="0">
                <a:cs typeface="Consolas" panose="020B0609020204030204" pitchFamily="49" charset="0"/>
              </a:rPr>
              <a:t>vlaštní „placement“ </a:t>
            </a:r>
            <a:r>
              <a:rPr lang="cs-CZ" altLang="cs-CZ">
                <a:cs typeface="Consolas" panose="020B0609020204030204" pitchFamily="49" charset="0"/>
              </a:rPr>
              <a:t>parametr, který umožňuje požadovat </a:t>
            </a:r>
            <a:r>
              <a:rPr lang="en-US" altLang="cs-CZ" smtClean="0">
                <a:cs typeface="Consolas" panose="020B0609020204030204" pitchFamily="49" charset="0"/>
              </a:rPr>
              <a:t>pro v</a:t>
            </a:r>
            <a:r>
              <a:rPr lang="cs-CZ" altLang="cs-CZ" smtClean="0">
                <a:cs typeface="Consolas" panose="020B0609020204030204" pitchFamily="49" charset="0"/>
              </a:rPr>
              <a:t>šechny</a:t>
            </a:r>
            <a:r>
              <a:rPr lang="en-US" altLang="cs-CZ" smtClean="0">
                <a:cs typeface="Consolas" panose="020B0609020204030204" pitchFamily="49" charset="0"/>
              </a:rPr>
              <a:t> chunky </a:t>
            </a:r>
            <a:r>
              <a:rPr lang="cs-CZ" altLang="cs-CZ" smtClean="0">
                <a:cs typeface="Consolas" panose="020B0609020204030204" pitchFamily="49" charset="0"/>
              </a:rPr>
              <a:t>resource stejné hodnoty</a:t>
            </a:r>
          </a:p>
          <a:p>
            <a:pPr lvl="1" eaLnBrk="1" hangingPunct="1"/>
            <a:r>
              <a:rPr lang="cs-CZ" altLang="cs-CZ" smtClean="0">
                <a:cs typeface="Consolas" panose="020B0609020204030204" pitchFamily="49" charset="0"/>
              </a:rPr>
              <a:t>Hodnota je přitom ale libovolná (jen musí být stejná)</a:t>
            </a:r>
            <a:r>
              <a:rPr lang="en-US" altLang="cs-CZ" smtClean="0">
                <a:cs typeface="Consolas" panose="020B0609020204030204" pitchFamily="49" charset="0"/>
              </a:rPr>
              <a:t/>
            </a:r>
            <a:br>
              <a:rPr lang="en-US" altLang="cs-CZ" smtClean="0">
                <a:cs typeface="Consolas" panose="020B0609020204030204" pitchFamily="49" charset="0"/>
              </a:rPr>
            </a:br>
            <a:endParaRPr lang="cs-CZ" altLang="cs-CZ">
              <a:cs typeface="Consolas" panose="020B0609020204030204" pitchFamily="49" charset="0"/>
            </a:endParaRPr>
          </a:p>
          <a:p>
            <a:pPr lvl="1" eaLnBrk="1" hangingPunct="1"/>
            <a:r>
              <a:rPr lang="cs-CZ" altLang="cs-CZ">
                <a:cs typeface="Consolas" panose="020B0609020204030204" pitchFamily="49" charset="0"/>
              </a:rPr>
              <a:t> </a:t>
            </a:r>
            <a:r>
              <a:rPr lang="cs-CZ" altLang="cs-CZ" smtClean="0">
                <a:cs typeface="Consolas" panose="020B0609020204030204" pitchFamily="49" charset="0"/>
              </a:rPr>
              <a:t>U </a:t>
            </a:r>
            <a:r>
              <a:rPr lang="cs-CZ" altLang="cs-CZ">
                <a:cs typeface="Consolas" panose="020B0609020204030204" pitchFamily="49" charset="0"/>
              </a:rPr>
              <a:t>nás je </a:t>
            </a:r>
            <a:r>
              <a:rPr lang="en-US" altLang="cs-CZ" smtClean="0">
                <a:cs typeface="Consolas" panose="020B0609020204030204" pitchFamily="49" charset="0"/>
              </a:rPr>
              <a:t>zat</a:t>
            </a:r>
            <a:r>
              <a:rPr lang="cs-CZ" altLang="cs-CZ" smtClean="0">
                <a:cs typeface="Consolas" panose="020B0609020204030204" pitchFamily="49" charset="0"/>
              </a:rPr>
              <a:t>í</a:t>
            </a:r>
            <a:r>
              <a:rPr lang="en-US" altLang="cs-CZ" smtClean="0">
                <a:cs typeface="Consolas" panose="020B0609020204030204" pitchFamily="49" charset="0"/>
              </a:rPr>
              <a:t>m </a:t>
            </a:r>
            <a:r>
              <a:rPr lang="cs-CZ" altLang="cs-CZ" smtClean="0">
                <a:cs typeface="Consolas" panose="020B0609020204030204" pitchFamily="49" charset="0"/>
              </a:rPr>
              <a:t>užitečné </a:t>
            </a:r>
            <a:r>
              <a:rPr lang="cs-CZ" altLang="cs-CZ">
                <a:cs typeface="Consolas" panose="020B0609020204030204" pitchFamily="49" charset="0"/>
              </a:rPr>
              <a:t>pouze u </a:t>
            </a:r>
            <a:r>
              <a:rPr lang="en-US" altLang="cs-CZ" smtClean="0">
                <a:cs typeface="Consolas" panose="020B0609020204030204" pitchFamily="49" charset="0"/>
              </a:rPr>
              <a:t>zdroje</a:t>
            </a:r>
            <a:r>
              <a:rPr lang="cs-CZ" altLang="cs-CZ" smtClean="0">
                <a:cs typeface="Consolas" panose="020B0609020204030204" pitchFamily="49" charset="0"/>
              </a:rPr>
              <a:t> </a:t>
            </a:r>
            <a:r>
              <a:rPr lang="cs-CZ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infiniband</a:t>
            </a:r>
            <a:endParaRPr lang="en-US" altLang="cs-CZ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 eaLnBrk="1" hangingPunct="1"/>
            <a:r>
              <a:rPr lang="en-US" altLang="cs-CZ" smtClean="0">
                <a:cs typeface="Consolas" panose="020B0609020204030204" pitchFamily="49" charset="0"/>
              </a:rPr>
              <a:t>Zde</a:t>
            </a:r>
            <a:r>
              <a:rPr lang="cs-CZ" altLang="cs-CZ" smtClean="0">
                <a:cs typeface="Consolas" panose="020B0609020204030204" pitchFamily="49" charset="0"/>
              </a:rPr>
              <a:t> </a:t>
            </a:r>
            <a:r>
              <a:rPr lang="cs-CZ" altLang="cs-CZ">
                <a:cs typeface="Consolas" panose="020B0609020204030204" pitchFamily="49" charset="0"/>
              </a:rPr>
              <a:t>nemusí záležet na tom, kde úloha běží, podstatné je, že je infiniband všude </a:t>
            </a:r>
            <a:r>
              <a:rPr lang="cs-CZ" altLang="cs-CZ" smtClean="0">
                <a:cs typeface="Consolas" panose="020B0609020204030204" pitchFamily="49" charset="0"/>
              </a:rPr>
              <a:t>stejný </a:t>
            </a:r>
            <a:r>
              <a:rPr lang="en-US" altLang="cs-CZ" smtClean="0">
                <a:cs typeface="Consolas" panose="020B0609020204030204" pitchFamily="49" charset="0"/>
              </a:rPr>
              <a:t>– </a:t>
            </a:r>
            <a:r>
              <a:rPr lang="cs-CZ" altLang="cs-CZ" smtClean="0">
                <a:cs typeface="Consolas" panose="020B0609020204030204" pitchFamily="49" charset="0"/>
              </a:rPr>
              <a:t>tj.</a:t>
            </a:r>
            <a:r>
              <a:rPr lang="en-US" altLang="cs-CZ" smtClean="0">
                <a:cs typeface="Consolas" panose="020B0609020204030204" pitchFamily="49" charset="0"/>
              </a:rPr>
              <a:t> </a:t>
            </a:r>
            <a:r>
              <a:rPr lang="cs-CZ" altLang="cs-CZ" smtClean="0">
                <a:cs typeface="Consolas" panose="020B0609020204030204" pitchFamily="49" charset="0"/>
              </a:rPr>
              <a:t>úloha běží v rámci jedné (libovolné) rychlé sítě</a:t>
            </a:r>
          </a:p>
          <a:p>
            <a:pPr lvl="2" eaLnBrk="1" hangingPunct="1"/>
            <a:r>
              <a:rPr lang="cs-CZ" altLang="cs-CZ" smtClean="0">
                <a:cs typeface="Consolas" panose="020B0609020204030204" pitchFamily="49" charset="0"/>
              </a:rPr>
              <a:t>Konkrétní infiniband lze jinak klasicky vybrat pomocí: </a:t>
            </a:r>
            <a:br>
              <a:rPr lang="cs-CZ" altLang="cs-CZ" smtClean="0">
                <a:cs typeface="Consolas" panose="020B0609020204030204" pitchFamily="49" charset="0"/>
              </a:rPr>
            </a:br>
            <a:r>
              <a:rPr lang="cs-CZ" altLang="cs-CZ" sz="2000" smtClean="0">
                <a:latin typeface="Consolas" panose="020B0609020204030204" pitchFamily="49" charset="0"/>
                <a:cs typeface="Consolas" panose="020B0609020204030204" pitchFamily="49" charset="0"/>
              </a:rPr>
              <a:t>–l select=...:</a:t>
            </a:r>
            <a:r>
              <a:rPr lang="cs-CZ" altLang="cs-CZ" sz="2000" smtClean="0">
                <a:latin typeface="Consolas" panose="020B0609020204030204" pitchFamily="49" charset="0"/>
                <a:cs typeface="Consolas" panose="020B0609020204030204" pitchFamily="49" charset="0"/>
              </a:rPr>
              <a:t>infiniband</a:t>
            </a:r>
            <a:r>
              <a:rPr lang="en-US" altLang="cs-CZ" sz="200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cs-CZ" altLang="cs-CZ" sz="2000" smtClean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endParaRPr lang="cs-CZ" altLang="cs-CZ" sz="20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47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cs typeface="Consolas" panose="020B0609020204030204" pitchFamily="49" charset="0"/>
              </a:rPr>
              <a:t>Příklady „shlukování“ chunků</a:t>
            </a:r>
            <a:r>
              <a:rPr lang="en-US" altLang="cs-CZ" b="1">
                <a:cs typeface="Consolas" panose="020B0609020204030204" pitchFamily="49" charset="0"/>
              </a:rPr>
              <a:t> 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[grouping]</a:t>
            </a:r>
            <a:r>
              <a:rPr lang="cs-CZ" altLang="cs-CZ" smtClean="0">
                <a:cs typeface="Consolas" panose="020B0609020204030204" pitchFamily="49" charset="0"/>
              </a:rPr>
              <a:t>:</a:t>
            </a:r>
            <a:endParaRPr lang="cs-CZ" b="1" smtClean="0">
              <a:ea typeface="+mn-ea"/>
              <a:cs typeface="+mn-cs"/>
            </a:endParaRPr>
          </a:p>
          <a:p>
            <a:pPr lvl="1" eaLnBrk="1" hangingPunct="1">
              <a:defRPr/>
            </a:pPr>
            <a:r>
              <a:rPr lang="cs-CZ" smtClean="0"/>
              <a:t>Grouping: </a:t>
            </a: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place=group</a:t>
            </a:r>
            <a:r>
              <a:rPr lang="en-US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cs-CZ" altLang="cs-CZ" smtClean="0">
                <a:latin typeface="Consolas" panose="020B0609020204030204" pitchFamily="49" charset="0"/>
                <a:cs typeface="Consolas" panose="020B0609020204030204" pitchFamily="49" charset="0"/>
              </a:rPr>
              <a:t>infiniband</a:t>
            </a:r>
            <a:endParaRPr lang="cs-CZ" smtClean="0"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38872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 bwMode="auto">
          <a:xfrm>
            <a:off x="5292080" y="2852936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5292080" y="3140968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5292080" y="3429000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6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cs typeface="Consolas" panose="020B0609020204030204" pitchFamily="49" charset="0"/>
              </a:rPr>
              <a:t>Příklady „shlukování“ chunků</a:t>
            </a:r>
            <a:r>
              <a:rPr lang="en-US" altLang="cs-CZ" b="1">
                <a:cs typeface="Consolas" panose="020B0609020204030204" pitchFamily="49" charset="0"/>
              </a:rPr>
              <a:t> 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[grouping]</a:t>
            </a:r>
            <a:r>
              <a:rPr lang="cs-CZ" altLang="cs-CZ">
                <a:cs typeface="Consolas" panose="020B0609020204030204" pitchFamily="49" charset="0"/>
              </a:rPr>
              <a:t>:</a:t>
            </a:r>
            <a:endParaRPr lang="cs-CZ" b="1"/>
          </a:p>
          <a:p>
            <a:pPr lvl="1" eaLnBrk="1" hangingPunct="1">
              <a:defRPr/>
            </a:pPr>
            <a:r>
              <a:rPr lang="cs-CZ"/>
              <a:t>Grouping: </a:t>
            </a: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place=group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infiniband</a:t>
            </a:r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38872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 bwMode="auto">
          <a:xfrm>
            <a:off x="2987824" y="2872045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987824" y="3160077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987824" y="3448109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9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cs typeface="Consolas" panose="020B0609020204030204" pitchFamily="49" charset="0"/>
              </a:rPr>
              <a:t>Příklady „shlukování“ chunků</a:t>
            </a:r>
            <a:r>
              <a:rPr lang="en-US" altLang="cs-CZ" b="1">
                <a:cs typeface="Consolas" panose="020B0609020204030204" pitchFamily="49" charset="0"/>
              </a:rPr>
              <a:t> 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[grouping]</a:t>
            </a:r>
            <a:r>
              <a:rPr lang="cs-CZ" altLang="cs-CZ">
                <a:cs typeface="Consolas" panose="020B0609020204030204" pitchFamily="49" charset="0"/>
              </a:rPr>
              <a:t>:</a:t>
            </a:r>
            <a:endParaRPr lang="cs-CZ" b="1"/>
          </a:p>
          <a:p>
            <a:pPr lvl="1" eaLnBrk="1" hangingPunct="1">
              <a:defRPr/>
            </a:pPr>
            <a:r>
              <a:rPr lang="cs-CZ"/>
              <a:t>Grouping: </a:t>
            </a: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place=group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infiniband</a:t>
            </a:r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38872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 bwMode="auto">
          <a:xfrm>
            <a:off x="2987824" y="4626470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2987824" y="4914502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2987824" y="5202534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0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cs typeface="Consolas" panose="020B0609020204030204" pitchFamily="49" charset="0"/>
              </a:rPr>
              <a:t>Příklady „shlukování“ chunků</a:t>
            </a:r>
            <a:r>
              <a:rPr lang="en-US" altLang="cs-CZ" b="1">
                <a:cs typeface="Consolas" panose="020B0609020204030204" pitchFamily="49" charset="0"/>
              </a:rPr>
              <a:t> 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[grouping]</a:t>
            </a:r>
            <a:r>
              <a:rPr lang="cs-CZ" altLang="cs-CZ">
                <a:cs typeface="Consolas" panose="020B0609020204030204" pitchFamily="49" charset="0"/>
              </a:rPr>
              <a:t>:</a:t>
            </a:r>
            <a:endParaRPr lang="cs-CZ" b="1"/>
          </a:p>
          <a:p>
            <a:pPr lvl="1" eaLnBrk="1" hangingPunct="1">
              <a:defRPr/>
            </a:pPr>
            <a:r>
              <a:rPr lang="cs-CZ"/>
              <a:t>Grouping: </a:t>
            </a: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place=group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infiniband</a:t>
            </a:r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38872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 bwMode="auto">
          <a:xfrm>
            <a:off x="8100392" y="2803599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8100392" y="3091631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100392" y="3379663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0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>
                <a:cs typeface="Consolas" panose="020B0609020204030204" pitchFamily="49" charset="0"/>
              </a:rPr>
              <a:t>Příklady „shlukování“ chunků</a:t>
            </a:r>
            <a:r>
              <a:rPr lang="en-US" altLang="cs-CZ" b="1">
                <a:cs typeface="Consolas" panose="020B0609020204030204" pitchFamily="49" charset="0"/>
              </a:rPr>
              <a:t> 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[grouping]</a:t>
            </a:r>
            <a:r>
              <a:rPr lang="cs-CZ" altLang="cs-CZ">
                <a:cs typeface="Consolas" panose="020B0609020204030204" pitchFamily="49" charset="0"/>
              </a:rPr>
              <a:t>:</a:t>
            </a:r>
            <a:endParaRPr lang="cs-CZ" b="1"/>
          </a:p>
          <a:p>
            <a:pPr lvl="1" eaLnBrk="1" hangingPunct="1">
              <a:defRPr/>
            </a:pPr>
            <a:r>
              <a:rPr lang="cs-CZ"/>
              <a:t>Grouping: </a:t>
            </a: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-l place=group</a:t>
            </a:r>
            <a:r>
              <a:rPr lang="en-US" altLang="cs-CZ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cs-CZ" altLang="cs-CZ">
                <a:latin typeface="Consolas" panose="020B0609020204030204" pitchFamily="49" charset="0"/>
                <a:cs typeface="Consolas" panose="020B0609020204030204" pitchFamily="49" charset="0"/>
              </a:rPr>
              <a:t>infiniband</a:t>
            </a:r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3887253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 bwMode="auto">
          <a:xfrm>
            <a:off x="8100392" y="2818713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3002938" y="4632896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3002938" y="2883164"/>
            <a:ext cx="864096" cy="216024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5" name="Přímá spojnice 4"/>
          <p:cNvCxnSpPr/>
          <p:nvPr/>
        </p:nvCxnSpPr>
        <p:spPr bwMode="auto">
          <a:xfrm>
            <a:off x="3707904" y="2708920"/>
            <a:ext cx="4392488" cy="3240360"/>
          </a:xfrm>
          <a:prstGeom prst="line">
            <a:avLst/>
          </a:prstGeom>
          <a:solidFill>
            <a:schemeClr val="accent1"/>
          </a:solidFill>
          <a:ln w="196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12"/>
          <p:cNvCxnSpPr/>
          <p:nvPr/>
        </p:nvCxnSpPr>
        <p:spPr bwMode="auto">
          <a:xfrm flipV="1">
            <a:off x="3707904" y="2708920"/>
            <a:ext cx="4104456" cy="3168352"/>
          </a:xfrm>
          <a:prstGeom prst="line">
            <a:avLst/>
          </a:prstGeom>
          <a:solidFill>
            <a:schemeClr val="accent1"/>
          </a:solidFill>
          <a:ln w="196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3461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/>
              <a:t>Topologické plánování (placement sets)</a:t>
            </a:r>
            <a:r>
              <a:rPr lang="cs-CZ" smtClean="0"/>
              <a:t> </a:t>
            </a:r>
          </a:p>
          <a:p>
            <a:pPr lvl="1" eaLnBrk="1" hangingPunct="1">
              <a:defRPr/>
            </a:pPr>
            <a:r>
              <a:rPr lang="en-US" smtClean="0"/>
              <a:t>P</a:t>
            </a:r>
            <a:r>
              <a:rPr lang="cs-CZ" smtClean="0"/>
              <a:t>oužije se pokud je definováno (a žadatel nespecifikuje vlastní preferenci pomocí 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–l place=group=XY)</a:t>
            </a:r>
          </a:p>
          <a:p>
            <a:pPr lvl="1" eaLnBrk="1" hangingPunct="1">
              <a:defRPr/>
            </a:pPr>
            <a:r>
              <a:rPr lang="cs-CZ" smtClean="0">
                <a:cs typeface="Consolas" panose="020B0609020204030204" pitchFamily="49" charset="0"/>
              </a:rPr>
              <a:t>„Set“ je definován sdíleným zdrojem</a:t>
            </a:r>
          </a:p>
          <a:p>
            <a:pPr lvl="1" eaLnBrk="1" hangingPunct="1">
              <a:defRPr/>
            </a:pPr>
            <a:r>
              <a:rPr lang="cs-CZ" smtClean="0">
                <a:ea typeface="+mn-ea"/>
                <a:cs typeface="+mn-cs"/>
              </a:rPr>
              <a:t>Plánovač pak postupně zkouší sety od nejmenší k největší</a:t>
            </a:r>
            <a:endParaRPr lang="cs-CZ" dirty="0" smtClean="0"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185"/>
            <a:ext cx="9144000" cy="291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8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/>
              <a:t>Topologické plánování (placement sets)</a:t>
            </a:r>
            <a:r>
              <a:rPr lang="cs-CZ" smtClean="0"/>
              <a:t> </a:t>
            </a:r>
          </a:p>
          <a:p>
            <a:pPr lvl="1" eaLnBrk="1" hangingPunct="1">
              <a:defRPr/>
            </a:pPr>
            <a:r>
              <a:rPr lang="cs-CZ" smtClean="0"/>
              <a:t>použije se pokud je definováno a žadatel nespecifikuje 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–l place=group=XY</a:t>
            </a:r>
          </a:p>
          <a:p>
            <a:pPr lvl="1" eaLnBrk="1" hangingPunct="1">
              <a:defRPr/>
            </a:pPr>
            <a:r>
              <a:rPr lang="cs-CZ" smtClean="0">
                <a:ea typeface="+mn-ea"/>
                <a:cs typeface="+mn-cs"/>
              </a:rPr>
              <a:t>Plánovač pak postupně zkouší sety od nejmenší k největší</a:t>
            </a:r>
            <a:endParaRPr lang="cs-CZ" dirty="0" smtClean="0"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185"/>
            <a:ext cx="9144000" cy="2917151"/>
          </a:xfrm>
          <a:prstGeom prst="rect">
            <a:avLst/>
          </a:prstGeom>
        </p:spPr>
      </p:pic>
      <p:sp>
        <p:nvSpPr>
          <p:cNvPr id="4" name="Zaoblený obdélníkový popisek 3"/>
          <p:cNvSpPr/>
          <p:nvPr/>
        </p:nvSpPr>
        <p:spPr bwMode="auto">
          <a:xfrm>
            <a:off x="1907704" y="3068960"/>
            <a:ext cx="1440160" cy="360040"/>
          </a:xfrm>
          <a:prstGeom prst="wedgeRoundRectCallout">
            <a:avLst>
              <a:gd name="adj1" fmla="val 46"/>
              <a:gd name="adj2" fmla="val 145835"/>
              <a:gd name="adj3" fmla="val 16667"/>
            </a:avLst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/>
              <a:t>p</a:t>
            </a:r>
            <a:r>
              <a:rPr lang="cs-CZ" sz="1600" smtClean="0"/>
              <a:t>rvní (4 uzly)</a:t>
            </a: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aoblený obdélníkový popisek 9"/>
          <p:cNvSpPr/>
          <p:nvPr/>
        </p:nvSpPr>
        <p:spPr bwMode="auto">
          <a:xfrm>
            <a:off x="1828860" y="5877272"/>
            <a:ext cx="1591012" cy="360040"/>
          </a:xfrm>
          <a:prstGeom prst="wedgeRoundRectCallout">
            <a:avLst>
              <a:gd name="adj1" fmla="val 5602"/>
              <a:gd name="adj2" fmla="val -124010"/>
              <a:gd name="adj3" fmla="val 16667"/>
            </a:avLst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smtClean="0"/>
              <a:t>druhá (6 uzlů)</a:t>
            </a: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aoblený obdélníkový popisek 10"/>
          <p:cNvSpPr/>
          <p:nvPr/>
        </p:nvSpPr>
        <p:spPr bwMode="auto">
          <a:xfrm>
            <a:off x="107504" y="3717032"/>
            <a:ext cx="1440160" cy="360040"/>
          </a:xfrm>
          <a:prstGeom prst="wedgeRoundRectCallout">
            <a:avLst>
              <a:gd name="adj1" fmla="val 46"/>
              <a:gd name="adj2" fmla="val 145835"/>
              <a:gd name="adj3" fmla="val 16667"/>
            </a:avLst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smtClean="0"/>
              <a:t>třetí (10 uzlů)</a:t>
            </a: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Zaoblený obdélníkový popisek 11"/>
          <p:cNvSpPr/>
          <p:nvPr/>
        </p:nvSpPr>
        <p:spPr bwMode="auto">
          <a:xfrm>
            <a:off x="5436096" y="4077072"/>
            <a:ext cx="1584176" cy="360040"/>
          </a:xfrm>
          <a:prstGeom prst="wedgeRoundRectCallout">
            <a:avLst>
              <a:gd name="adj1" fmla="val 46"/>
              <a:gd name="adj2" fmla="val 145835"/>
              <a:gd name="adj3" fmla="val 16667"/>
            </a:avLst>
          </a:prstGeom>
          <a:solidFill>
            <a:srgbClr val="FF99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smtClean="0"/>
              <a:t>čtvrtá (14 uzlů)</a:t>
            </a:r>
            <a:endParaRPr kumimoji="0" lang="cs-CZ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3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716779D-A139-4CFF-9A1B-D7AB2A1AAA0B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A4657C-444D-4033-ABE8-44286798DEB4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Osnova</a:t>
            </a:r>
            <a:endParaRPr lang="cs-CZ" altLang="cs-CZ" sz="2400" dirty="0" smtClean="0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Důvody přechodu na PBS Professional</a:t>
            </a:r>
          </a:p>
          <a:p>
            <a:pPr lvl="1" eaLnBrk="1" hangingPunct="1"/>
            <a:r>
              <a:rPr lang="cs-CZ" altLang="cs-CZ" smtClean="0"/>
              <a:t>Časový výhled</a:t>
            </a:r>
          </a:p>
          <a:p>
            <a:pPr eaLnBrk="1" hangingPunct="1"/>
            <a:r>
              <a:rPr lang="cs-CZ" altLang="cs-CZ" b="1" smtClean="0"/>
              <a:t>Hlavní změny pro uživatele</a:t>
            </a:r>
          </a:p>
          <a:p>
            <a:pPr lvl="1" eaLnBrk="1" hangingPunct="1"/>
            <a:r>
              <a:rPr lang="cs-CZ" altLang="cs-CZ" smtClean="0"/>
              <a:t>Syntaxe „select“</a:t>
            </a:r>
            <a:endParaRPr lang="cs-CZ" altLang="cs-CZ" smtClean="0"/>
          </a:p>
          <a:p>
            <a:pPr lvl="1" eaLnBrk="1" hangingPunct="1"/>
            <a:r>
              <a:rPr lang="cs-CZ" altLang="cs-CZ"/>
              <a:t>P</a:t>
            </a:r>
            <a:r>
              <a:rPr lang="cs-CZ" altLang="cs-CZ" smtClean="0"/>
              <a:t>ožadavky </a:t>
            </a:r>
            <a:r>
              <a:rPr lang="cs-CZ" altLang="cs-CZ" smtClean="0"/>
              <a:t>na </a:t>
            </a:r>
            <a:r>
              <a:rPr lang="cs-CZ" altLang="cs-CZ" smtClean="0"/>
              <a:t>zdroje pomocí „chunků“</a:t>
            </a:r>
            <a:endParaRPr lang="cs-CZ" altLang="cs-CZ" smtClean="0"/>
          </a:p>
          <a:p>
            <a:pPr eaLnBrk="1" hangingPunct="1"/>
            <a:r>
              <a:rPr lang="cs-CZ" altLang="cs-CZ" b="1" smtClean="0"/>
              <a:t>Nové možnosti pro </a:t>
            </a:r>
            <a:r>
              <a:rPr lang="en-US" altLang="cs-CZ" b="1" smtClean="0"/>
              <a:t>efektivn</a:t>
            </a:r>
            <a:r>
              <a:rPr lang="cs-CZ" altLang="cs-CZ" b="1" smtClean="0"/>
              <a:t>í</a:t>
            </a:r>
            <a:r>
              <a:rPr lang="en-US" altLang="cs-CZ" b="1" smtClean="0"/>
              <a:t> </a:t>
            </a:r>
            <a:r>
              <a:rPr lang="cs-CZ" altLang="cs-CZ" b="1" smtClean="0"/>
              <a:t>plánování úloh</a:t>
            </a:r>
          </a:p>
          <a:p>
            <a:pPr lvl="1" eaLnBrk="1" hangingPunct="1"/>
            <a:r>
              <a:rPr lang="cs-CZ" altLang="cs-CZ" smtClean="0"/>
              <a:t>Tipy pro uživatele</a:t>
            </a:r>
          </a:p>
          <a:p>
            <a:pPr eaLnBrk="1" hangingPunct="1"/>
            <a:r>
              <a:rPr lang="cs-CZ" altLang="cs-CZ" b="1" smtClean="0"/>
              <a:t>Další vývoj a plánovaná rozšíření</a:t>
            </a:r>
          </a:p>
          <a:p>
            <a:pPr eaLnBrk="1" hangingPunct="1"/>
            <a:endParaRPr lang="cs-CZ" altLang="cs-CZ" b="1" smtClean="0"/>
          </a:p>
        </p:txBody>
      </p:sp>
    </p:spTree>
    <p:extLst>
      <p:ext uri="{BB962C8B-B14F-4D97-AF65-F5344CB8AC3E}">
        <p14:creationId xmlns:p14="http://schemas.microsoft.com/office/powerpoint/2010/main" val="19831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Příklady s plánováním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/>
              <a:t>Topologické plánování (placement sets)</a:t>
            </a:r>
            <a:r>
              <a:rPr lang="cs-CZ" smtClean="0"/>
              <a:t> </a:t>
            </a:r>
          </a:p>
          <a:p>
            <a:pPr lvl="1" eaLnBrk="1" hangingPunct="1">
              <a:defRPr/>
            </a:pPr>
            <a:r>
              <a:rPr lang="cs-CZ" smtClean="0"/>
              <a:t>použije se pokud je definováno a žadatel nespecifikuje 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–l place=group=XY</a:t>
            </a:r>
          </a:p>
          <a:p>
            <a:pPr lvl="1" eaLnBrk="1" hangingPunct="1">
              <a:defRPr/>
            </a:pPr>
            <a:r>
              <a:rPr lang="cs-CZ" smtClean="0">
                <a:ea typeface="+mn-ea"/>
                <a:cs typeface="+mn-cs"/>
              </a:rPr>
              <a:t>Prevence „drobení“ výpočtu mezi vzájemně „vzdálené“ uzly</a:t>
            </a:r>
            <a:endParaRPr lang="cs-CZ" dirty="0" smtClean="0"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6185"/>
            <a:ext cx="9144000" cy="2917151"/>
          </a:xfrm>
          <a:prstGeom prst="rect">
            <a:avLst/>
          </a:prstGeom>
        </p:spPr>
      </p:pic>
      <p:sp>
        <p:nvSpPr>
          <p:cNvPr id="13" name="Obdélník 12"/>
          <p:cNvSpPr/>
          <p:nvPr/>
        </p:nvSpPr>
        <p:spPr bwMode="auto">
          <a:xfrm>
            <a:off x="3925353" y="3717032"/>
            <a:ext cx="633670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bdélník 13"/>
          <p:cNvSpPr/>
          <p:nvPr/>
        </p:nvSpPr>
        <p:spPr bwMode="auto">
          <a:xfrm>
            <a:off x="3925353" y="3918769"/>
            <a:ext cx="633670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bdélník 14"/>
          <p:cNvSpPr/>
          <p:nvPr/>
        </p:nvSpPr>
        <p:spPr bwMode="auto">
          <a:xfrm>
            <a:off x="7645673" y="3674425"/>
            <a:ext cx="633670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7645673" y="3876162"/>
            <a:ext cx="633670" cy="144016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Přímá spojnice 16"/>
          <p:cNvCxnSpPr/>
          <p:nvPr/>
        </p:nvCxnSpPr>
        <p:spPr bwMode="auto">
          <a:xfrm>
            <a:off x="4716016" y="3681288"/>
            <a:ext cx="2712616" cy="2001110"/>
          </a:xfrm>
          <a:prstGeom prst="line">
            <a:avLst/>
          </a:prstGeom>
          <a:solidFill>
            <a:schemeClr val="accent1"/>
          </a:solidFill>
          <a:ln w="196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Přímá spojnice 17"/>
          <p:cNvCxnSpPr/>
          <p:nvPr/>
        </p:nvCxnSpPr>
        <p:spPr bwMode="auto">
          <a:xfrm flipV="1">
            <a:off x="4721206" y="3681288"/>
            <a:ext cx="2707426" cy="1967714"/>
          </a:xfrm>
          <a:prstGeom prst="line">
            <a:avLst/>
          </a:prstGeom>
          <a:solidFill>
            <a:schemeClr val="accent1"/>
          </a:solidFill>
          <a:ln w="1968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558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Jak si sám pomoci s plánováním?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>
                <a:ea typeface="+mn-ea"/>
                <a:cs typeface="+mn-cs"/>
              </a:rPr>
              <a:t>Vy</a:t>
            </a:r>
            <a:r>
              <a:rPr lang="cs-CZ" b="1" smtClean="0">
                <a:ea typeface="+mn-ea"/>
                <a:cs typeface="+mn-cs"/>
              </a:rPr>
              <a:t>užívat chunky rozumným způsobem</a:t>
            </a:r>
          </a:p>
          <a:p>
            <a:pPr lvl="1" eaLnBrk="1" hangingPunct="1">
              <a:defRPr/>
            </a:pPr>
            <a:r>
              <a:rPr lang="cs-CZ" smtClean="0"/>
              <a:t>„drobení úloh“ (menší chunky snáze naleznou volné zdroje)</a:t>
            </a:r>
          </a:p>
          <a:p>
            <a:pPr lvl="1" eaLnBrk="1" hangingPunct="1">
              <a:defRPr/>
            </a:pPr>
            <a:r>
              <a:rPr lang="cs-CZ" smtClean="0"/>
              <a:t>„s</a:t>
            </a:r>
            <a:r>
              <a:rPr lang="cs-CZ" smtClean="0">
                <a:ea typeface="+mn-ea"/>
                <a:cs typeface="+mn-cs"/>
              </a:rPr>
              <a:t>hlukovací“ volba „free“ dává větší volnost </a:t>
            </a:r>
          </a:p>
          <a:p>
            <a:pPr eaLnBrk="1" hangingPunct="1">
              <a:defRPr/>
            </a:pPr>
            <a:r>
              <a:rPr lang="cs-CZ" b="1" smtClean="0"/>
              <a:t>Používat array joby</a:t>
            </a:r>
          </a:p>
          <a:p>
            <a:pPr lvl="1" eaLnBrk="1" hangingPunct="1">
              <a:defRPr/>
            </a:pPr>
            <a:r>
              <a:rPr lang="cs-CZ" smtClean="0"/>
              <a:t>Snažší správa, modifikace, ... mazání </a:t>
            </a:r>
            <a:r>
              <a:rPr lang="cs-CZ" smtClean="0">
                <a:sym typeface="Wingdings" panose="05000000000000000000" pitchFamily="2" charset="2"/>
              </a:rPr>
              <a:t></a:t>
            </a:r>
            <a:endParaRPr lang="cs-CZ" smtClean="0"/>
          </a:p>
          <a:p>
            <a:pPr eaLnBrk="1" hangingPunct="1">
              <a:defRPr/>
            </a:pPr>
            <a:r>
              <a:rPr lang="cs-CZ" b="1" smtClean="0">
                <a:ea typeface="+mn-ea"/>
                <a:cs typeface="+mn-cs"/>
              </a:rPr>
              <a:t>„Pomáhat“ plánovači ve spouštění úloh</a:t>
            </a:r>
          </a:p>
          <a:p>
            <a:pPr lvl="1" eaLnBrk="1" hangingPunct="1">
              <a:defRPr/>
            </a:pPr>
            <a:r>
              <a:rPr lang="cs-CZ" smtClean="0"/>
              <a:t>Lepší fairshare (via děkování v publikacích)</a:t>
            </a:r>
          </a:p>
          <a:p>
            <a:pPr lvl="1" eaLnBrk="1" hangingPunct="1">
              <a:defRPr/>
            </a:pPr>
            <a:r>
              <a:rPr lang="cs-CZ" smtClean="0">
                <a:ea typeface="+mn-ea"/>
                <a:cs typeface="+mn-cs"/>
              </a:rPr>
              <a:t>Lepší odhady potřebných zdrojů (CPU, RAM, ...)</a:t>
            </a:r>
          </a:p>
          <a:p>
            <a:pPr lvl="1" eaLnBrk="1" hangingPunct="1">
              <a:defRPr/>
            </a:pPr>
            <a:r>
              <a:rPr lang="cs-CZ" smtClean="0"/>
              <a:t>Lepší odhady walltime</a:t>
            </a:r>
            <a:endParaRPr lang="cs-CZ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7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Jak si sám pomoci s plánováním?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smtClean="0">
                <a:ea typeface="+mn-ea"/>
                <a:cs typeface="+mn-cs"/>
              </a:rPr>
              <a:t>Menší a kratší úlohy snáze vyplňují „díry“ v rozvrhu</a:t>
            </a:r>
          </a:p>
          <a:p>
            <a:pPr lvl="1" eaLnBrk="1" hangingPunct="1">
              <a:defRPr/>
            </a:pPr>
            <a:r>
              <a:rPr lang="cs-CZ" smtClean="0">
                <a:ea typeface="+mn-ea"/>
                <a:cs typeface="+mn-cs"/>
              </a:rPr>
              <a:t>Vysoké využití alokovaných CPU zdrojů</a:t>
            </a:r>
          </a:p>
          <a:p>
            <a:pPr lvl="1" eaLnBrk="1" hangingPunct="1">
              <a:defRPr/>
            </a:pPr>
            <a:r>
              <a:rPr lang="cs-CZ" smtClean="0">
                <a:ea typeface="+mn-ea"/>
                <a:cs typeface="+mn-cs"/>
              </a:rPr>
              <a:t>80</a:t>
            </a:r>
            <a:r>
              <a:rPr lang="en-US" smtClean="0">
                <a:ea typeface="+mn-ea"/>
                <a:cs typeface="+mn-cs"/>
              </a:rPr>
              <a:t>% </a:t>
            </a:r>
            <a:r>
              <a:rPr lang="cs-CZ" smtClean="0">
                <a:ea typeface="+mn-ea"/>
                <a:cs typeface="+mn-cs"/>
              </a:rPr>
              <a:t>úloh </a:t>
            </a:r>
            <a:r>
              <a:rPr lang="en-US" smtClean="0">
                <a:ea typeface="+mn-ea"/>
                <a:cs typeface="+mn-cs"/>
              </a:rPr>
              <a:t>spot</a:t>
            </a:r>
            <a:r>
              <a:rPr lang="cs-CZ" smtClean="0">
                <a:ea typeface="+mn-ea"/>
                <a:cs typeface="+mn-cs"/>
              </a:rPr>
              <a:t>řebuje alespoň 95</a:t>
            </a:r>
            <a:r>
              <a:rPr lang="en-US" smtClean="0">
                <a:ea typeface="+mn-ea"/>
                <a:cs typeface="+mn-cs"/>
              </a:rPr>
              <a:t>%</a:t>
            </a:r>
            <a:r>
              <a:rPr lang="cs-CZ" smtClean="0">
                <a:ea typeface="+mn-ea"/>
                <a:cs typeface="+mn-cs"/>
              </a:rPr>
              <a:t> z alokovaných CPU</a:t>
            </a:r>
            <a:endParaRPr lang="cs-CZ" dirty="0" smtClean="0"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99131"/>
            <a:ext cx="5628621" cy="387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68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0B3F4F85-5360-4694-90AF-280C41082197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5123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512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799154-1E9E-4DA7-A65A-FF504FABCF27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smtClean="0">
                <a:effectLst/>
              </a:rPr>
              <a:t>Jak si sám pomoci s plánováním?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/>
              <a:t>Stále velmi mizerné odhady walltime</a:t>
            </a:r>
          </a:p>
          <a:p>
            <a:pPr lvl="1" eaLnBrk="1" hangingPunct="1">
              <a:defRPr/>
            </a:pPr>
            <a:r>
              <a:rPr lang="en-US" smtClean="0">
                <a:ea typeface="+mn-ea"/>
                <a:cs typeface="+mn-cs"/>
              </a:rPr>
              <a:t>~60% </a:t>
            </a:r>
            <a:r>
              <a:rPr lang="cs-CZ" smtClean="0">
                <a:ea typeface="+mn-ea"/>
                <a:cs typeface="+mn-cs"/>
              </a:rPr>
              <a:t>úloh </a:t>
            </a:r>
            <a:r>
              <a:rPr lang="en-US" smtClean="0">
                <a:ea typeface="+mn-ea"/>
                <a:cs typeface="+mn-cs"/>
              </a:rPr>
              <a:t>po</a:t>
            </a:r>
            <a:r>
              <a:rPr lang="cs-CZ" smtClean="0">
                <a:ea typeface="+mn-ea"/>
                <a:cs typeface="+mn-cs"/>
              </a:rPr>
              <a:t>žaduje 2h, </a:t>
            </a:r>
            <a:r>
              <a:rPr lang="en-US" smtClean="0">
                <a:ea typeface="+mn-ea"/>
                <a:cs typeface="+mn-cs"/>
              </a:rPr>
              <a:t>~10%</a:t>
            </a:r>
            <a:r>
              <a:rPr lang="cs-CZ" smtClean="0">
                <a:ea typeface="+mn-ea"/>
                <a:cs typeface="+mn-cs"/>
              </a:rPr>
              <a:t> úloh požaduje &lt;= 1h </a:t>
            </a:r>
          </a:p>
          <a:p>
            <a:pPr lvl="1" eaLnBrk="1" hangingPunct="1">
              <a:defRPr/>
            </a:pPr>
            <a:r>
              <a:rPr lang="cs-CZ" smtClean="0">
                <a:ea typeface="+mn-ea"/>
                <a:cs typeface="+mn-cs"/>
              </a:rPr>
              <a:t>přitom </a:t>
            </a:r>
            <a:r>
              <a:rPr lang="en-US" smtClean="0">
                <a:ea typeface="+mn-ea"/>
                <a:cs typeface="+mn-cs"/>
              </a:rPr>
              <a:t>~ 85% </a:t>
            </a:r>
            <a:r>
              <a:rPr lang="cs-CZ" smtClean="0">
                <a:ea typeface="+mn-ea"/>
                <a:cs typeface="+mn-cs"/>
              </a:rPr>
              <a:t>úloh </a:t>
            </a:r>
            <a:r>
              <a:rPr lang="en-US" smtClean="0">
                <a:ea typeface="+mn-ea"/>
                <a:cs typeface="+mn-cs"/>
              </a:rPr>
              <a:t>skon</a:t>
            </a:r>
            <a:r>
              <a:rPr lang="cs-CZ" smtClean="0">
                <a:ea typeface="+mn-ea"/>
                <a:cs typeface="+mn-cs"/>
              </a:rPr>
              <a:t>čí během max. 1h</a:t>
            </a:r>
            <a:endParaRPr lang="cs-CZ" dirty="0" smtClean="0"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79473"/>
            <a:ext cx="5440009" cy="3989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FBA2162E-F4FF-447A-B23D-98B24B5CF3F4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7171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94CF8E8-0615-4F17-9F03-0AB03664C278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Chystané novinky v PBS-Pro</a:t>
            </a:r>
            <a:endParaRPr lang="cs-CZ" altLang="cs-CZ" sz="240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b="1" smtClean="0"/>
              <a:t>Podpora nových možností výběru uzlů</a:t>
            </a:r>
          </a:p>
          <a:p>
            <a:pPr lvl="1" eaLnBrk="1" hangingPunct="1">
              <a:defRPr/>
            </a:pPr>
            <a:r>
              <a:rPr lang="cs-CZ" smtClean="0">
                <a:cs typeface="Consolas" panose="020B0609020204030204" pitchFamily="49" charset="0"/>
              </a:rPr>
              <a:t>Vícenásobný select </a:t>
            </a:r>
            <a:r>
              <a:rPr lang="cs-CZ" smtClean="0">
                <a:cs typeface="Consolas" panose="020B0609020204030204" pitchFamily="49" charset="0"/>
              </a:rPr>
              <a:t>(</a:t>
            </a:r>
            <a:r>
              <a:rPr lang="en-US" smtClean="0">
                <a:cs typeface="Consolas" panose="020B0609020204030204" pitchFamily="49" charset="0"/>
              </a:rPr>
              <a:t>funguje jako</a:t>
            </a:r>
            <a:r>
              <a:rPr lang="cs-CZ" smtClean="0">
                <a:cs typeface="Consolas" panose="020B0609020204030204" pitchFamily="49" charset="0"/>
              </a:rPr>
              <a:t> logická volba </a:t>
            </a:r>
            <a:r>
              <a:rPr lang="cs-CZ" smtClean="0">
                <a:cs typeface="Consolas" panose="020B0609020204030204" pitchFamily="49" charset="0"/>
              </a:rPr>
              <a:t>„OR“)</a:t>
            </a:r>
            <a:r>
              <a:rPr lang="cs-CZ" b="1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lvl="1" eaLnBrk="1" hangingPunct="1">
              <a:defRPr/>
            </a:pPr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sub -L select=... –L select=...</a:t>
            </a:r>
          </a:p>
          <a:p>
            <a:pPr eaLnBrk="1" hangingPunct="1">
              <a:defRPr/>
            </a:pPr>
            <a:r>
              <a:rPr lang="cs-CZ" b="1" smtClean="0">
                <a:cs typeface="Consolas" panose="020B0609020204030204" pitchFamily="49" charset="0"/>
              </a:rPr>
              <a:t>Filtrování uzlů </a:t>
            </a:r>
          </a:p>
          <a:p>
            <a:pPr lvl="1" eaLnBrk="1" hangingPunct="1">
              <a:defRPr/>
            </a:pPr>
            <a:r>
              <a:rPr lang="cs-CZ" smtClean="0">
                <a:cs typeface="Consolas" panose="020B0609020204030204" pitchFamily="49" charset="0"/>
              </a:rPr>
              <a:t>Příklad: Požadavek na alespoň </a:t>
            </a:r>
            <a:r>
              <a:rPr lang="cs-CZ" smtClean="0">
                <a:cs typeface="Consolas" panose="020B0609020204030204" pitchFamily="49" charset="0"/>
              </a:rPr>
              <a:t>1</a:t>
            </a:r>
            <a:r>
              <a:rPr lang="en-US" smtClean="0">
                <a:cs typeface="Consolas" panose="020B0609020204030204" pitchFamily="49" charset="0"/>
              </a:rPr>
              <a:t>0</a:t>
            </a:r>
            <a:r>
              <a:rPr lang="cs-CZ" smtClean="0">
                <a:cs typeface="Consolas" panose="020B0609020204030204" pitchFamily="49" charset="0"/>
              </a:rPr>
              <a:t> </a:t>
            </a:r>
            <a:r>
              <a:rPr lang="cs-CZ" smtClean="0">
                <a:cs typeface="Consolas" panose="020B0609020204030204" pitchFamily="49" charset="0"/>
              </a:rPr>
              <a:t>procesorové uzly mimo Brno  </a:t>
            </a:r>
          </a:p>
          <a:p>
            <a:pPr lvl="1" eaLnBrk="1" hangingPunct="1">
              <a:defRPr/>
            </a:pPr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q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sub -L nfilter</a:t>
            </a:r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=“resources_available[‘ncpus’]&gt;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10 </a:t>
            </a:r>
            <a:r>
              <a:rPr lang="cs-CZ">
                <a:latin typeface="Consolas" panose="020B0609020204030204" pitchFamily="49" charset="0"/>
                <a:cs typeface="Consolas" panose="020B0609020204030204" pitchFamily="49" charset="0"/>
              </a:rPr>
              <a:t>and resources_available</a:t>
            </a:r>
            <a:r>
              <a:rPr lang="cs-CZ" smtClean="0">
                <a:latin typeface="Consolas" panose="020B0609020204030204" pitchFamily="49" charset="0"/>
                <a:cs typeface="Consolas" panose="020B0609020204030204" pitchFamily="49" charset="0"/>
              </a:rPr>
              <a:t>[‘city’]!=‘Brno’”</a:t>
            </a:r>
            <a:endParaRPr lang="cs-CZ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defRPr/>
            </a:pPr>
            <a:r>
              <a:rPr lang="cs-CZ" b="1" smtClean="0">
                <a:cs typeface="Consolas" panose="020B0609020204030204" pitchFamily="49" charset="0"/>
              </a:rPr>
              <a:t>Podpora kontejnerů</a:t>
            </a:r>
            <a:endParaRPr lang="cs-CZ" b="1" dirty="0">
              <a:cs typeface="Consolas" panose="020B0609020204030204" pitchFamily="49" charset="0"/>
            </a:endParaRPr>
          </a:p>
          <a:p>
            <a:pPr lvl="1" eaLnBrk="1" hangingPunct="1">
              <a:defRPr/>
            </a:pPr>
            <a:r>
              <a:rPr lang="cs-CZ" dirty="0" smtClean="0">
                <a:cs typeface="Consolas" panose="020B0609020204030204" pitchFamily="49" charset="0"/>
              </a:rPr>
              <a:t>PBS-Pro </a:t>
            </a:r>
            <a:r>
              <a:rPr lang="cs-CZ" smtClean="0">
                <a:cs typeface="Consolas" panose="020B0609020204030204" pitchFamily="49" charset="0"/>
              </a:rPr>
              <a:t>umí </a:t>
            </a:r>
            <a:r>
              <a:rPr lang="cs-CZ" smtClean="0">
                <a:cs typeface="Consolas" panose="020B0609020204030204" pitchFamily="49" charset="0"/>
              </a:rPr>
              <a:t>spouštět Docker kontejnery</a:t>
            </a:r>
            <a:endParaRPr lang="cs-CZ" dirty="0" smtClean="0">
              <a:cs typeface="Consolas" panose="020B0609020204030204" pitchFamily="49" charset="0"/>
            </a:endParaRPr>
          </a:p>
          <a:p>
            <a:pPr lvl="2" eaLnBrk="1" hangingPunct="1">
              <a:defRPr/>
            </a:pPr>
            <a:r>
              <a:rPr lang="cs-CZ" dirty="0" smtClean="0">
                <a:cs typeface="Consolas" panose="020B0609020204030204" pitchFamily="49" charset="0"/>
              </a:rPr>
              <a:t>Buď interaktivně </a:t>
            </a:r>
            <a:r>
              <a:rPr lang="cs-CZ" smtClean="0">
                <a:cs typeface="Consolas" panose="020B0609020204030204" pitchFamily="49" charset="0"/>
              </a:rPr>
              <a:t>anebo skriptem</a:t>
            </a:r>
          </a:p>
          <a:p>
            <a:pPr lvl="1" eaLnBrk="1" hangingPunct="1">
              <a:defRPr/>
            </a:pPr>
            <a:r>
              <a:rPr lang="cs-CZ">
                <a:cs typeface="Consolas" panose="020B0609020204030204" pitchFamily="49" charset="0"/>
              </a:rPr>
              <a:t>My plánujeme </a:t>
            </a:r>
            <a:r>
              <a:rPr lang="cs-CZ" smtClean="0">
                <a:cs typeface="Consolas" panose="020B0609020204030204" pitchFamily="49" charset="0"/>
              </a:rPr>
              <a:t>nasazení </a:t>
            </a:r>
            <a:r>
              <a:rPr lang="cs-CZ" b="1">
                <a:cs typeface="Consolas" panose="020B0609020204030204" pitchFamily="49" charset="0"/>
              </a:rPr>
              <a:t>Singularity </a:t>
            </a:r>
            <a:r>
              <a:rPr lang="cs-CZ" b="1" smtClean="0">
                <a:cs typeface="Consolas" panose="020B0609020204030204" pitchFamily="49" charset="0"/>
              </a:rPr>
              <a:t>containers</a:t>
            </a:r>
          </a:p>
          <a:p>
            <a:pPr lvl="2" eaLnBrk="1" hangingPunct="1">
              <a:defRPr/>
            </a:pPr>
            <a:r>
              <a:rPr lang="pl-PL" smtClean="0">
                <a:cs typeface="Consolas" panose="020B0609020204030204" pitchFamily="49" charset="0"/>
              </a:rPr>
              <a:t>Lepší </a:t>
            </a:r>
            <a:r>
              <a:rPr lang="pl-PL" smtClean="0">
                <a:cs typeface="Consolas" panose="020B0609020204030204" pitchFamily="49" charset="0"/>
              </a:rPr>
              <a:t>bezpečnost (neběží </a:t>
            </a:r>
            <a:r>
              <a:rPr lang="pl-PL">
                <a:cs typeface="Consolas" panose="020B0609020204030204" pitchFamily="49" charset="0"/>
              </a:rPr>
              <a:t>pod rootem) </a:t>
            </a:r>
            <a:endParaRPr lang="pl-PL" smtClean="0">
              <a:cs typeface="Consolas" panose="020B0609020204030204" pitchFamily="49" charset="0"/>
            </a:endParaRPr>
          </a:p>
          <a:p>
            <a:pPr lvl="2" eaLnBrk="1" hangingPunct="1">
              <a:defRPr/>
            </a:pPr>
            <a:r>
              <a:rPr lang="pl-PL" smtClean="0">
                <a:cs typeface="Consolas" panose="020B0609020204030204" pitchFamily="49" charset="0"/>
              </a:rPr>
              <a:t>Lepší </a:t>
            </a:r>
            <a:r>
              <a:rPr lang="pl-PL">
                <a:cs typeface="Consolas" panose="020B0609020204030204" pitchFamily="49" charset="0"/>
              </a:rPr>
              <a:t>podpora MPI </a:t>
            </a:r>
            <a:r>
              <a:rPr lang="pl-PL" smtClean="0">
                <a:cs typeface="Consolas" panose="020B0609020204030204" pitchFamily="49" charset="0"/>
              </a:rPr>
              <a:t>úloh</a:t>
            </a:r>
            <a:endParaRPr lang="cs-CZ" dirty="0" smtClean="0">
              <a:cs typeface="Consolas" panose="020B0609020204030204" pitchFamily="49" charset="0"/>
            </a:endParaRPr>
          </a:p>
          <a:p>
            <a:pPr eaLnBrk="1" hangingPunct="1">
              <a:defRPr/>
            </a:pPr>
            <a:endParaRPr lang="cs-CZ" dirty="0" smtClean="0">
              <a:cs typeface="Consolas" panose="020B0609020204030204" pitchFamily="49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543" y="5285082"/>
            <a:ext cx="1142857" cy="1168254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69" y="4257923"/>
            <a:ext cx="1244131" cy="1043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130425"/>
            <a:ext cx="8567737" cy="2451100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3200" smtClean="0"/>
              <a:t>Děkuji za pozornost!</a:t>
            </a:r>
            <a:r>
              <a:rPr lang="cs-CZ" altLang="cs-CZ" sz="3200" b="0" dirty="0" smtClean="0"/>
              <a:t/>
            </a:r>
            <a:br>
              <a:rPr lang="cs-CZ" altLang="cs-CZ" sz="3200" b="0" dirty="0" smtClean="0"/>
            </a:b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mtClean="0"/>
              <a:t>Dalibor Klusáček</a:t>
            </a:r>
            <a:r>
              <a:rPr lang="en-US" altLang="cs-CZ" smtClean="0"/>
              <a:t/>
            </a:r>
            <a:br>
              <a:rPr lang="en-US" altLang="cs-CZ" smtClean="0"/>
            </a:br>
            <a:r>
              <a:rPr lang="cs-CZ" altLang="cs-CZ" b="0" smtClean="0">
                <a:latin typeface="Consolas" panose="020B0609020204030204" pitchFamily="49" charset="0"/>
                <a:cs typeface="Consolas" panose="020B0609020204030204" pitchFamily="49" charset="0"/>
              </a:rPr>
              <a:t>klusacek</a:t>
            </a:r>
            <a:r>
              <a:rPr lang="en-US" altLang="cs-CZ" b="0" smtClean="0">
                <a:latin typeface="Consolas" panose="020B0609020204030204" pitchFamily="49" charset="0"/>
                <a:cs typeface="Consolas" panose="020B0609020204030204" pitchFamily="49" charset="0"/>
              </a:rPr>
              <a:t>@cesnet.cz</a:t>
            </a:r>
            <a:r>
              <a:rPr lang="en-US" altLang="cs-CZ" smtClean="0"/>
              <a:t/>
            </a:r>
            <a:br>
              <a:rPr lang="en-US" altLang="cs-CZ" smtClean="0"/>
            </a:br>
            <a:r>
              <a:rPr lang="en-US" altLang="cs-CZ" smtClean="0"/>
              <a:t/>
            </a:r>
            <a:br>
              <a:rPr lang="en-US" altLang="cs-CZ" smtClean="0"/>
            </a:br>
            <a:r>
              <a:rPr lang="en-US" altLang="cs-CZ" smtClean="0"/>
              <a:t>V</a:t>
            </a:r>
            <a:r>
              <a:rPr lang="cs-CZ" altLang="cs-CZ" err="1" smtClean="0"/>
              <a:t>áclav</a:t>
            </a:r>
            <a:r>
              <a:rPr lang="cs-CZ" altLang="cs-CZ" smtClean="0"/>
              <a:t> Chlumský</a:t>
            </a:r>
            <a:r>
              <a:rPr lang="en-US" altLang="cs-CZ" smtClean="0"/>
              <a:t/>
            </a:r>
            <a:br>
              <a:rPr lang="en-US" altLang="cs-CZ" smtClean="0"/>
            </a:br>
            <a:r>
              <a:rPr lang="cs-CZ" altLang="cs-CZ" b="0" smtClean="0">
                <a:latin typeface="Consolas" panose="020B0609020204030204" pitchFamily="49" charset="0"/>
                <a:cs typeface="Consolas" panose="020B0609020204030204" pitchFamily="49" charset="0"/>
              </a:rPr>
              <a:t>vchlumsky@cesnet.cz</a:t>
            </a:r>
            <a:endParaRPr lang="cs-CZ" altLang="cs-CZ" b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075" name="Picture 5" descr="cesnet-logo-800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295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2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699A97E4-ED85-4BC7-BEC4-EDDA518887F5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8195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819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A256A17-6201-4E28-9E22-86610C9E72E8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dirty="0" err="1" smtClean="0"/>
              <a:t>Docker</a:t>
            </a:r>
            <a:r>
              <a:rPr lang="cs-CZ" altLang="cs-CZ" sz="2400" dirty="0" smtClean="0"/>
              <a:t> v PBS-Pro</a:t>
            </a:r>
          </a:p>
        </p:txBody>
      </p:sp>
      <p:sp>
        <p:nvSpPr>
          <p:cNvPr id="81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Ukázka interaktivní práce s Dockerem v PBS-Pro</a:t>
            </a:r>
          </a:p>
          <a:p>
            <a:pPr eaLnBrk="1" hangingPunct="1"/>
            <a:endParaRPr lang="cs-CZ" altLang="cs-CZ" b="1" smtClean="0"/>
          </a:p>
        </p:txBody>
      </p:sp>
      <p:sp>
        <p:nvSpPr>
          <p:cNvPr id="8199" name="TextovéPole 1"/>
          <p:cNvSpPr txBox="1">
            <a:spLocks noChangeArrowheads="1"/>
          </p:cNvSpPr>
          <p:nvPr/>
        </p:nvSpPr>
        <p:spPr bwMode="auto">
          <a:xfrm>
            <a:off x="539750" y="1988840"/>
            <a:ext cx="7848600" cy="461664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storm1.metacentrum.cz$ </a:t>
            </a:r>
            <a:r>
              <a:rPr lang="cs-CZ" altLang="cs-CZ" sz="1400" b="1" dirty="0" err="1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qsub</a:t>
            </a:r>
            <a:r>
              <a:rPr lang="cs-CZ" altLang="cs-CZ" sz="1400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  -I -l </a:t>
            </a:r>
            <a:r>
              <a:rPr lang="cs-CZ" altLang="cs-CZ" sz="1400" b="1" dirty="0" err="1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select</a:t>
            </a:r>
            <a:r>
              <a:rPr lang="cs-CZ" altLang="cs-CZ" sz="1400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=1:ncpus=1 -v DOCKER_IMAGE=</a:t>
            </a:r>
            <a:r>
              <a:rPr lang="cs-CZ" altLang="cs-CZ" sz="1400" b="1" dirty="0" err="1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fedora</a:t>
            </a:r>
            <a:r>
              <a:rPr lang="cs-CZ" altLang="cs-CZ" sz="1400" b="1" dirty="0">
                <a:solidFill>
                  <a:srgbClr val="FFFF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lang="en-US" altLang="cs-CZ" sz="1400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l" eaLnBrk="1" hangingPunct="1"/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qsub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waiting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job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1291.arien-pro to start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qsub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job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1291.arien-pro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ready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Unable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to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find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image '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fedora:latest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locally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latest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Pulling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from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library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fedora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2bf01635e2a0: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Pulling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fs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layer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2bf01635e2a0: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Verifying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Checksum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2bf01635e2a0: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Download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complete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2bf01635e2a0: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Pull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complete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Digest: sha256:64a02df6aac27d1200c2572fe4b9949f1970d05f74d367ce4af994ba5dc3669e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Status: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Downloaded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newer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image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fedora:latest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WARNING: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Your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kernel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does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not support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memory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limit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capabilities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Limitation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discarded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root@8f10f820a619:/# exit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exit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qsub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job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1291.arien-pro </a:t>
            </a:r>
            <a:r>
              <a:rPr lang="cs-CZ" altLang="cs-CZ" sz="1400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completed</a:t>
            </a: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b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cs-CZ" altLang="cs-CZ" sz="14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storm1.metacentrum.cz$ </a:t>
            </a:r>
            <a:endParaRPr lang="cs-CZ" altLang="cs-CZ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8200" name="Šipka doprava 3"/>
          <p:cNvSpPr>
            <a:spLocks noChangeArrowheads="1"/>
          </p:cNvSpPr>
          <p:nvPr/>
        </p:nvSpPr>
        <p:spPr bwMode="auto">
          <a:xfrm rot="10800000">
            <a:off x="3419872" y="5445224"/>
            <a:ext cx="1655762" cy="287338"/>
          </a:xfrm>
          <a:prstGeom prst="rightArrow">
            <a:avLst>
              <a:gd name="adj1" fmla="val 50000"/>
              <a:gd name="adj2" fmla="val 843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8201" name="Šipka doprava 9"/>
          <p:cNvSpPr>
            <a:spLocks noChangeArrowheads="1"/>
          </p:cNvSpPr>
          <p:nvPr/>
        </p:nvSpPr>
        <p:spPr bwMode="auto">
          <a:xfrm rot="10800000">
            <a:off x="5508104" y="3068961"/>
            <a:ext cx="1655762" cy="287338"/>
          </a:xfrm>
          <a:prstGeom prst="rightArrow">
            <a:avLst>
              <a:gd name="adj1" fmla="val 50000"/>
              <a:gd name="adj2" fmla="val 8430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716779D-A139-4CFF-9A1B-D7AB2A1AAA0B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A4657C-444D-4033-ABE8-44286798DEB4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Proč vlastně PBS-Pro?</a:t>
            </a:r>
            <a:endParaRPr lang="cs-CZ" altLang="cs-CZ" sz="2400" dirty="0" smtClean="0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PBS Profesional jsme již dříve (za peníze) používali</a:t>
            </a:r>
          </a:p>
          <a:p>
            <a:pPr eaLnBrk="1" hangingPunct="1"/>
            <a:r>
              <a:rPr lang="cs-CZ" altLang="cs-CZ" b="1" smtClean="0"/>
              <a:t>Přechod na TORQUE umožnil </a:t>
            </a:r>
          </a:p>
          <a:p>
            <a:pPr lvl="1" eaLnBrk="1" hangingPunct="1"/>
            <a:r>
              <a:rPr lang="cs-CZ" altLang="cs-CZ" smtClean="0"/>
              <a:t>Ušetřit peníze</a:t>
            </a:r>
          </a:p>
          <a:p>
            <a:pPr lvl="1" eaLnBrk="1" hangingPunct="1"/>
            <a:r>
              <a:rPr lang="cs-CZ" altLang="cs-CZ" smtClean="0"/>
              <a:t>Investovat do rozšíření nabízených služeb </a:t>
            </a:r>
          </a:p>
          <a:p>
            <a:pPr lvl="1" eaLnBrk="1" hangingPunct="1"/>
            <a:r>
              <a:rPr lang="cs-CZ" altLang="cs-CZ" smtClean="0"/>
              <a:t>Implementovat pokročilé </a:t>
            </a:r>
            <a:r>
              <a:rPr lang="cs-CZ" altLang="cs-CZ" smtClean="0"/>
              <a:t>plánovací </a:t>
            </a:r>
            <a:r>
              <a:rPr lang="cs-CZ" altLang="cs-CZ" smtClean="0"/>
              <a:t>mechanizmy</a:t>
            </a:r>
          </a:p>
          <a:p>
            <a:pPr eaLnBrk="1" hangingPunct="1"/>
            <a:r>
              <a:rPr lang="cs-CZ" altLang="cs-CZ" b="1" smtClean="0"/>
              <a:t>TORQUE </a:t>
            </a:r>
            <a:r>
              <a:rPr lang="cs-CZ" altLang="cs-CZ" b="1" dirty="0" err="1" smtClean="0"/>
              <a:t>Resource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Manager</a:t>
            </a:r>
            <a:r>
              <a:rPr lang="cs-CZ" altLang="cs-CZ" b="1" dirty="0" smtClean="0"/>
              <a:t> verze 2.4</a:t>
            </a:r>
          </a:p>
          <a:p>
            <a:pPr lvl="1" eaLnBrk="1" hangingPunct="1"/>
            <a:r>
              <a:rPr lang="cs-CZ" altLang="cs-CZ" smtClean="0"/>
              <a:t>Námi zásadně </a:t>
            </a:r>
            <a:r>
              <a:rPr lang="cs-CZ" altLang="cs-CZ" smtClean="0"/>
              <a:t>rozšířená verze</a:t>
            </a:r>
          </a:p>
          <a:p>
            <a:pPr lvl="1" eaLnBrk="1" hangingPunct="1"/>
            <a:r>
              <a:rPr lang="cs-CZ" altLang="cs-CZ" smtClean="0"/>
              <a:t>Virtualizace, fair-share, optimalizovaný plánovač úloh</a:t>
            </a:r>
          </a:p>
          <a:p>
            <a:pPr lvl="1" eaLnBrk="1" hangingPunct="1"/>
            <a:r>
              <a:rPr lang="cs-CZ" altLang="cs-CZ"/>
              <a:t>Občasné problémy se </a:t>
            </a:r>
            <a:r>
              <a:rPr lang="cs-CZ" altLang="cs-CZ" smtClean="0"/>
              <a:t>škálovatelností</a:t>
            </a:r>
            <a:endParaRPr lang="cs-CZ" altLang="cs-CZ" dirty="0" smtClean="0"/>
          </a:p>
          <a:p>
            <a:pPr eaLnBrk="1" hangingPunct="1"/>
            <a:r>
              <a:rPr lang="cs-CZ" altLang="cs-CZ" b="1" dirty="0" err="1" smtClean="0"/>
              <a:t>Adaptive</a:t>
            </a:r>
            <a:r>
              <a:rPr lang="cs-CZ" altLang="cs-CZ" b="1" dirty="0" smtClean="0"/>
              <a:t> </a:t>
            </a:r>
            <a:r>
              <a:rPr lang="cs-CZ" altLang="cs-CZ" b="1" err="1" smtClean="0"/>
              <a:t>Computing</a:t>
            </a:r>
            <a:r>
              <a:rPr lang="cs-CZ" altLang="cs-CZ" b="1" smtClean="0"/>
              <a:t> je </a:t>
            </a:r>
            <a:r>
              <a:rPr lang="cs-CZ" altLang="cs-CZ" b="1" dirty="0" smtClean="0"/>
              <a:t>už na </a:t>
            </a:r>
            <a:r>
              <a:rPr lang="cs-CZ" altLang="cs-CZ" b="1" smtClean="0"/>
              <a:t>verzi 6.1.0</a:t>
            </a:r>
            <a:endParaRPr lang="cs-CZ" altLang="cs-CZ" b="1" dirty="0" smtClean="0"/>
          </a:p>
          <a:p>
            <a:pPr lvl="1" eaLnBrk="1" hangingPunct="1"/>
            <a:r>
              <a:rPr lang="cs-CZ" altLang="cs-CZ" smtClean="0"/>
              <a:t>„</a:t>
            </a:r>
            <a:r>
              <a:rPr lang="cs-CZ" altLang="cs-CZ" dirty="0" smtClean="0"/>
              <a:t>Dohnat“ hlavní </a:t>
            </a:r>
            <a:r>
              <a:rPr lang="cs-CZ" altLang="cs-CZ" smtClean="0"/>
              <a:t>verzi by bylo </a:t>
            </a:r>
            <a:r>
              <a:rPr lang="cs-CZ" altLang="cs-CZ" smtClean="0"/>
              <a:t>obtížné</a:t>
            </a: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5623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716779D-A139-4CFF-9A1B-D7AB2A1AAA0B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A4657C-444D-4033-ABE8-44286798DEB4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Proč vlastně PBS-Pro?</a:t>
            </a:r>
            <a:endParaRPr lang="cs-CZ" altLang="cs-CZ" sz="2400" dirty="0" smtClean="0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Budoucí rozvoj MetaCentra vyžaduje „novou generaci“ dávkového systému</a:t>
            </a:r>
          </a:p>
          <a:p>
            <a:pPr lvl="1" eaLnBrk="1" hangingPunct="1"/>
            <a:r>
              <a:rPr lang="cs-CZ" altLang="cs-CZ" smtClean="0"/>
              <a:t>Udržitelnost a škálovatelnost</a:t>
            </a:r>
          </a:p>
          <a:p>
            <a:pPr lvl="1" eaLnBrk="1" hangingPunct="1"/>
            <a:r>
              <a:rPr lang="cs-CZ" altLang="cs-CZ" smtClean="0"/>
              <a:t>Snadný vývoj, aktivní kooperace s vývojáři PBS Professional</a:t>
            </a:r>
          </a:p>
          <a:p>
            <a:pPr lvl="1" eaLnBrk="1" hangingPunct="1"/>
            <a:r>
              <a:rPr lang="cs-CZ" altLang="cs-CZ" smtClean="0"/>
              <a:t>Podpora nových požadavků a technologií</a:t>
            </a:r>
          </a:p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b="1" smtClean="0"/>
              <a:t>PBS-Pro </a:t>
            </a:r>
            <a:r>
              <a:rPr lang="cs-CZ" altLang="cs-CZ" b="1" dirty="0" smtClean="0"/>
              <a:t>je od června 2016 </a:t>
            </a:r>
            <a:r>
              <a:rPr lang="cs-CZ" altLang="cs-CZ" b="1" smtClean="0"/>
              <a:t>open source</a:t>
            </a:r>
            <a:endParaRPr lang="cs-CZ" altLang="cs-CZ" b="1" dirty="0" smtClean="0"/>
          </a:p>
          <a:p>
            <a:pPr lvl="1" eaLnBrk="1" hangingPunct="1"/>
            <a:r>
              <a:rPr lang="cs-CZ" altLang="cs-CZ" smtClean="0"/>
              <a:t>Valná většina našich rozšíření je přenositelná s rozumným úsilím</a:t>
            </a:r>
          </a:p>
          <a:p>
            <a:pPr lvl="1" eaLnBrk="1" hangingPunct="1"/>
            <a:r>
              <a:rPr lang="cs-CZ" altLang="cs-CZ" smtClean="0"/>
              <a:t>Elegantní mechanismus tzv. hooků (defacto python pluginy)</a:t>
            </a:r>
          </a:p>
          <a:p>
            <a:pPr lvl="1" eaLnBrk="1" hangingPunct="1"/>
            <a:r>
              <a:rPr lang="cs-CZ" altLang="cs-CZ" smtClean="0"/>
              <a:t>Rozšířené možnosti specifikace úloh</a:t>
            </a:r>
          </a:p>
          <a:p>
            <a:pPr lvl="1" eaLnBrk="1" hangingPunct="1"/>
            <a:r>
              <a:rPr lang="cs-CZ" altLang="cs-CZ" smtClean="0"/>
              <a:t>Vysoká (teoretická) propustnost</a:t>
            </a:r>
          </a:p>
          <a:p>
            <a:pPr lvl="2" eaLnBrk="1" hangingPunct="1"/>
            <a:r>
              <a:rPr lang="cs-CZ" altLang="cs-CZ" smtClean="0"/>
              <a:t>50K uzlů, 1M jader, &gt; 1M úloh/den</a:t>
            </a:r>
          </a:p>
          <a:p>
            <a:pPr lvl="1" eaLnBrk="1" hangingPunct="1"/>
            <a:r>
              <a:rPr lang="cs-CZ" altLang="cs-CZ" smtClean="0"/>
              <a:t> Podpora kontejnerů, apod.</a:t>
            </a:r>
          </a:p>
          <a:p>
            <a:pPr lvl="1" eaLnBrk="1" hangingPunct="1"/>
            <a:endParaRPr lang="cs-CZ" altLang="cs-CZ" dirty="0"/>
          </a:p>
          <a:p>
            <a:pPr marL="0" indent="0" eaLnBrk="1" hangingPunct="1">
              <a:buNone/>
            </a:pPr>
            <a:endParaRPr lang="cs-CZ" alt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716779D-A139-4CFF-9A1B-D7AB2A1AAA0B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A4657C-444D-4033-ABE8-44286798DEB4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Časový harmonogram</a:t>
            </a:r>
            <a:endParaRPr lang="cs-CZ" altLang="cs-CZ" sz="2400" dirty="0" smtClean="0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PBS-Pro provoz zahájen na podzim 2016</a:t>
            </a:r>
          </a:p>
          <a:p>
            <a:pPr lvl="1" eaLnBrk="1" hangingPunct="1"/>
            <a:r>
              <a:rPr lang="cs-CZ" altLang="cs-CZ" smtClean="0"/>
              <a:t>Masivní přechod zahájen v lednu 2017</a:t>
            </a:r>
          </a:p>
          <a:p>
            <a:pPr lvl="1" eaLnBrk="1" hangingPunct="1"/>
            <a:r>
              <a:rPr lang="cs-CZ" altLang="cs-CZ" smtClean="0"/>
              <a:t>Nyní je již </a:t>
            </a:r>
            <a:r>
              <a:rPr lang="cs-CZ" altLang="cs-CZ" smtClean="0"/>
              <a:t>dokončen</a:t>
            </a:r>
          </a:p>
          <a:p>
            <a:pPr lvl="2" eaLnBrk="1" hangingPunct="1"/>
            <a:r>
              <a:rPr lang="cs-CZ" altLang="cs-CZ" smtClean="0"/>
              <a:t>Valná většina funkcí z TORQUE má již ekvivalent v PBS-Pro</a:t>
            </a:r>
          </a:p>
          <a:p>
            <a:pPr lvl="2" eaLnBrk="1" hangingPunct="1"/>
            <a:r>
              <a:rPr lang="cs-CZ" altLang="cs-CZ" smtClean="0"/>
              <a:t>Navíc nové užitečné vlastnosti (viz dále)</a:t>
            </a:r>
            <a:endParaRPr lang="cs-CZ" altLang="cs-CZ" smtClean="0"/>
          </a:p>
          <a:p>
            <a:pPr lvl="1" eaLnBrk="1" hangingPunct="1"/>
            <a:r>
              <a:rPr lang="cs-CZ" altLang="cs-CZ" smtClean="0"/>
              <a:t>Včetně podpůrných nástrojů:</a:t>
            </a:r>
          </a:p>
          <a:p>
            <a:pPr lvl="2" eaLnBrk="1" hangingPunct="1"/>
            <a:r>
              <a:rPr lang="cs-CZ" altLang="cs-CZ" smtClean="0"/>
              <a:t>PBSMon (webový portál)</a:t>
            </a:r>
          </a:p>
          <a:p>
            <a:pPr lvl="2" eaLnBrk="1" hangingPunct="1"/>
            <a:r>
              <a:rPr lang="cs-CZ" altLang="cs-CZ" smtClean="0"/>
              <a:t>Sestavovač qsub příkazů</a:t>
            </a:r>
          </a:p>
          <a:p>
            <a:pPr lvl="2" eaLnBrk="1" hangingPunct="1"/>
            <a:r>
              <a:rPr lang="cs-CZ" altLang="cs-CZ" smtClean="0"/>
              <a:t>Accounting a statistiky, atd.</a:t>
            </a:r>
          </a:p>
          <a:p>
            <a:pPr eaLnBrk="1" hangingPunct="1"/>
            <a:endParaRPr lang="cs-CZ" altLang="cs-CZ" b="1" smtClean="0"/>
          </a:p>
          <a:p>
            <a:pPr eaLnBrk="1" hangingPunct="1"/>
            <a:r>
              <a:rPr lang="cs-CZ" altLang="cs-CZ" b="1" smtClean="0"/>
              <a:t>CERIT-SC také postupně přechází na PBS-Pro</a:t>
            </a:r>
            <a:endParaRPr lang="cs-CZ" altLang="cs-CZ" b="1" dirty="0" smtClean="0"/>
          </a:p>
          <a:p>
            <a:pPr lvl="1" eaLnBrk="1" hangingPunct="1"/>
            <a:r>
              <a:rPr lang="cs-CZ" altLang="cs-CZ" smtClean="0"/>
              <a:t>Část strojů zůstane v TORQUE minimálně do léta 2017</a:t>
            </a:r>
          </a:p>
          <a:p>
            <a:pPr lvl="1" eaLnBrk="1" hangingPunct="1"/>
            <a:r>
              <a:rPr lang="cs-CZ" altLang="cs-CZ" smtClean="0"/>
              <a:t>Plný přechod naplánován na </a:t>
            </a:r>
            <a:r>
              <a:rPr lang="en-US" altLang="cs-CZ" smtClean="0"/>
              <a:t>+- </a:t>
            </a:r>
            <a:r>
              <a:rPr lang="cs-CZ" altLang="cs-CZ" smtClean="0"/>
              <a:t>srpen 2017</a:t>
            </a:r>
          </a:p>
          <a:p>
            <a:pPr lvl="1" eaLnBrk="1" hangingPunct="1"/>
            <a:endParaRPr lang="cs-CZ" altLang="cs-CZ" dirty="0"/>
          </a:p>
          <a:p>
            <a:pPr marL="0" indent="0" eaLnBrk="1" hangingPunct="1">
              <a:buNone/>
            </a:pPr>
            <a:endParaRPr lang="cs-CZ" alt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31352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716779D-A139-4CFF-9A1B-D7AB2A1AAA0B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A4657C-444D-4033-ABE8-44286798DEB4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Časový harmonogram</a:t>
            </a:r>
            <a:endParaRPr lang="cs-CZ" altLang="cs-CZ" sz="2400" dirty="0" smtClean="0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PBSMon ukazuje u každého uzlu příznak „Pro“ pokud je již v PBS Professional</a:t>
            </a:r>
            <a:endParaRPr lang="cs-CZ" altLang="cs-CZ" dirty="0"/>
          </a:p>
          <a:p>
            <a:pPr marL="0" indent="0" eaLnBrk="1" hangingPunct="1">
              <a:buNone/>
            </a:pPr>
            <a:endParaRPr lang="cs-CZ" altLang="cs-CZ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2488291"/>
            <a:ext cx="6876256" cy="4109061"/>
          </a:xfrm>
          <a:prstGeom prst="rect">
            <a:avLst/>
          </a:prstGeom>
        </p:spPr>
      </p:pic>
      <p:sp>
        <p:nvSpPr>
          <p:cNvPr id="4" name="Šipka doleva a nahoru 3"/>
          <p:cNvSpPr/>
          <p:nvPr/>
        </p:nvSpPr>
        <p:spPr bwMode="auto">
          <a:xfrm>
            <a:off x="5724128" y="1988840"/>
            <a:ext cx="1728192" cy="1152128"/>
          </a:xfrm>
          <a:prstGeom prst="leftUpArrow">
            <a:avLst>
              <a:gd name="adj1" fmla="val 6634"/>
              <a:gd name="adj2" fmla="val 25000"/>
              <a:gd name="adj3" fmla="val 2500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85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716779D-A139-4CFF-9A1B-D7AB2A1AAA0B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A4657C-444D-4033-ABE8-44286798DEB4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Časový harmonogram</a:t>
            </a:r>
            <a:endParaRPr lang="cs-CZ" altLang="cs-CZ" sz="2400" dirty="0" smtClean="0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Vývoj využití infrastruktury MetaCentra</a:t>
            </a:r>
            <a:r>
              <a:rPr lang="cs-CZ" altLang="cs-CZ" smtClean="0"/>
              <a:t> </a:t>
            </a:r>
          </a:p>
          <a:p>
            <a:pPr lvl="1" eaLnBrk="1" hangingPunct="1"/>
            <a:r>
              <a:rPr lang="cs-CZ" altLang="cs-CZ" smtClean="0"/>
              <a:t>(leden – březen 2017)</a:t>
            </a:r>
          </a:p>
          <a:p>
            <a:pPr lvl="1" eaLnBrk="1" hangingPunct="1"/>
            <a:r>
              <a:rPr lang="cs-CZ" altLang="cs-CZ" smtClean="0"/>
              <a:t>PBS-Pro vs. TORQUE</a:t>
            </a:r>
            <a:endParaRPr lang="cs-CZ" altLang="cs-CZ" dirty="0"/>
          </a:p>
          <a:p>
            <a:pPr marL="0" indent="0" eaLnBrk="1" hangingPunct="1">
              <a:buNone/>
            </a:pPr>
            <a:endParaRPr lang="cs-CZ" altLang="cs-CZ" b="1" dirty="0" smtClean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2708920"/>
            <a:ext cx="6660232" cy="387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8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datum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B716779D-A139-4CFF-9A1B-D7AB2A1AAA0B}" type="datetime1">
              <a:rPr lang="cs-CZ" altLang="cs-CZ" sz="1400" smtClean="0"/>
              <a:pPr eaLnBrk="1" hangingPunct="1">
                <a:spcBef>
                  <a:spcPct val="0"/>
                </a:spcBef>
                <a:buClrTx/>
                <a:buFontTx/>
                <a:buNone/>
              </a:pPr>
              <a:t>29. 3. 2017</a:t>
            </a:fld>
            <a:endParaRPr lang="cs-CZ" altLang="cs-CZ" sz="1400" smtClean="0"/>
          </a:p>
        </p:txBody>
      </p:sp>
      <p:sp>
        <p:nvSpPr>
          <p:cNvPr id="6147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400" smtClean="0"/>
              <a:t>NGI Czech Republic</a:t>
            </a:r>
          </a:p>
        </p:txBody>
      </p:sp>
      <p:sp>
        <p:nvSpPr>
          <p:cNvPr id="614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E47A06"/>
              </a:buClr>
              <a:buFont typeface="Arial" charset="0"/>
              <a:buChar char="►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82" charset="2"/>
              <a:buChar char="§"/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CA4657C-444D-4033-ABE8-44286798DEB4}" type="slidenum">
              <a:rPr lang="cs-CZ" altLang="cs-CZ" sz="1400" smtClean="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cs-CZ" altLang="cs-CZ" sz="140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3398838" y="241300"/>
            <a:ext cx="5637212" cy="503238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2400" smtClean="0"/>
              <a:t>Hlavní </a:t>
            </a:r>
            <a:r>
              <a:rPr lang="cs-CZ" altLang="cs-CZ" sz="2400"/>
              <a:t>změny pro </a:t>
            </a:r>
            <a:r>
              <a:rPr lang="cs-CZ" altLang="cs-CZ" sz="2400" smtClean="0"/>
              <a:t>uživatele</a:t>
            </a:r>
            <a:endParaRPr lang="cs-CZ" altLang="cs-CZ" sz="2400" dirty="0" smtClean="0"/>
          </a:p>
        </p:txBody>
      </p:sp>
      <p:sp>
        <p:nvSpPr>
          <p:cNvPr id="615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Nová </a:t>
            </a:r>
            <a:r>
              <a:rPr lang="cs-CZ" altLang="cs-CZ" b="1" smtClean="0"/>
              <a:t>syntaxe programu </a:t>
            </a:r>
            <a:r>
              <a:rPr lang="cs-CZ" altLang="cs-CZ" b="1" smtClean="0">
                <a:latin typeface="Consolas" panose="020B0609020204030204" pitchFamily="49" charset="0"/>
                <a:cs typeface="Consolas" panose="020B0609020204030204" pitchFamily="49" charset="0"/>
              </a:rPr>
              <a:t>qsub</a:t>
            </a:r>
            <a:r>
              <a:rPr lang="cs-CZ" altLang="cs-CZ" b="1" smtClean="0"/>
              <a:t> </a:t>
            </a:r>
            <a:endParaRPr lang="cs-CZ" altLang="cs-CZ" b="1" smtClean="0"/>
          </a:p>
          <a:p>
            <a:pPr lvl="1" eaLnBrk="1" hangingPunct="1"/>
            <a:r>
              <a:rPr lang="cs-CZ" altLang="cs-CZ" smtClean="0"/>
              <a:t>Zejména příkaz </a:t>
            </a:r>
            <a:r>
              <a:rPr lang="cs-CZ" altLang="cs-CZ"/>
              <a:t>„select</a:t>
            </a:r>
            <a:r>
              <a:rPr lang="cs-CZ" altLang="cs-CZ" smtClean="0"/>
              <a:t>“ a </a:t>
            </a:r>
            <a:r>
              <a:rPr lang="cs-CZ" altLang="cs-CZ"/>
              <a:t>další drobné změny</a:t>
            </a:r>
          </a:p>
          <a:p>
            <a:pPr lvl="1" eaLnBrk="1" hangingPunct="1"/>
            <a:r>
              <a:rPr lang="cs-CZ" altLang="cs-CZ" smtClean="0"/>
              <a:t>„Chunky“ a jejich využití</a:t>
            </a:r>
          </a:p>
          <a:p>
            <a:pPr lvl="1" eaLnBrk="1" hangingPunct="1"/>
            <a:r>
              <a:rPr lang="cs-CZ" altLang="cs-CZ" smtClean="0"/>
              <a:t>Příklady na wiki, v dokumentaci nebo na letáku</a:t>
            </a:r>
          </a:p>
          <a:p>
            <a:pPr marL="0" indent="0" eaLnBrk="1" hangingPunct="1">
              <a:buNone/>
            </a:pPr>
            <a:endParaRPr lang="cs-CZ" altLang="cs-CZ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184" y="3140968"/>
            <a:ext cx="5508104" cy="34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4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ýchozí návrh">
  <a:themeElements>
    <a:clrScheme name="1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4999</TotalTime>
  <Words>1558</Words>
  <Application>Microsoft Office PowerPoint</Application>
  <PresentationFormat>Předvádění na obrazovce (4:3)</PresentationFormat>
  <Paragraphs>373</Paragraphs>
  <Slides>36</Slides>
  <Notes>36</Notes>
  <HiddenSlides>1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36</vt:i4>
      </vt:variant>
    </vt:vector>
  </HeadingPairs>
  <TitlesOfParts>
    <vt:vector size="38" baseType="lpstr">
      <vt:lpstr>1_Výchozí návrh</vt:lpstr>
      <vt:lpstr>Výchozí návrh</vt:lpstr>
      <vt:lpstr>Představení PBS Professional   Dalibor Klusáček klusacek@cesnet.cz   Václav Chlumský vchlumsky@cesnet.cz</vt:lpstr>
      <vt:lpstr>Co to vlastně je PBS?</vt:lpstr>
      <vt:lpstr>Osnova</vt:lpstr>
      <vt:lpstr>Proč vlastně PBS-Pro?</vt:lpstr>
      <vt:lpstr>Proč vlastně PBS-Pro?</vt:lpstr>
      <vt:lpstr>Časový harmonogram</vt:lpstr>
      <vt:lpstr>Časový harmonogram</vt:lpstr>
      <vt:lpstr>Časový harmonogram</vt:lpstr>
      <vt:lpstr>Hlavní změny pro uživatele</vt:lpstr>
      <vt:lpstr>Základní změny v qsub</vt:lpstr>
      <vt:lpstr>Základní změny v qsub</vt:lpstr>
      <vt:lpstr>Základní změny – pokračování</vt:lpstr>
      <vt:lpstr>„Chunky“</vt:lpstr>
      <vt:lpstr>Paralelní úlohy</vt:lpstr>
      <vt:lpstr>„Kouzla“ s chunky</vt:lpstr>
      <vt:lpstr>„Kouzla“ s chunky</vt:lpstr>
      <vt:lpstr>Příklady s plánováním</vt:lpstr>
      <vt:lpstr>Příklady s plánováním</vt:lpstr>
      <vt:lpstr>Příklady s plánováním</vt:lpstr>
      <vt:lpstr>Příklady s plánováním</vt:lpstr>
      <vt:lpstr>„Kouzla“ s chunky</vt:lpstr>
      <vt:lpstr>„Kouzla“ s chunky</vt:lpstr>
      <vt:lpstr>Příklady s plánováním</vt:lpstr>
      <vt:lpstr>Příklady s plánováním</vt:lpstr>
      <vt:lpstr>Příklady s plánováním</vt:lpstr>
      <vt:lpstr>Příklady s plánováním</vt:lpstr>
      <vt:lpstr>Příklady s plánováním</vt:lpstr>
      <vt:lpstr>Příklady s plánováním</vt:lpstr>
      <vt:lpstr>Příklady s plánováním</vt:lpstr>
      <vt:lpstr>Příklady s plánováním</vt:lpstr>
      <vt:lpstr>Jak si sám pomoci s plánováním?</vt:lpstr>
      <vt:lpstr>Jak si sám pomoci s plánováním?</vt:lpstr>
      <vt:lpstr>Jak si sám pomoci s plánováním?</vt:lpstr>
      <vt:lpstr>Chystané novinky v PBS-Pro</vt:lpstr>
      <vt:lpstr>Děkuji za pozornost!  Dalibor Klusáček klusacek@cesnet.cz  Václav Chlumský vchlumsky@cesnet.cz</vt:lpstr>
      <vt:lpstr>Docker v PBS-Pro</vt:lpstr>
    </vt:vector>
  </TitlesOfParts>
  <Company>UVT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Ivana Krenkova</dc:creator>
  <cp:lastModifiedBy>dalibor</cp:lastModifiedBy>
  <cp:revision>217</cp:revision>
  <dcterms:created xsi:type="dcterms:W3CDTF">2010-03-12T13:32:35Z</dcterms:created>
  <dcterms:modified xsi:type="dcterms:W3CDTF">2017-03-30T10:43:41Z</dcterms:modified>
</cp:coreProperties>
</file>